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75" r:id="rId9"/>
    <p:sldId id="283" r:id="rId10"/>
    <p:sldId id="276" r:id="rId11"/>
    <p:sldId id="277" r:id="rId12"/>
    <p:sldId id="278" r:id="rId13"/>
    <p:sldId id="279" r:id="rId14"/>
    <p:sldId id="280"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s://www.twinkl.com/resources/northern-ireland-resources/northern-ireland-resources-foundation-stage/northern-ireland-resources-foundation-stage-religious-education"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6920-56A6-4906-9B6F-706FB44A0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51F332-B539-4503-9078-33641AF75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6F65CA-AD59-421F-BF17-A7C5C685B5EF}"/>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5" name="Footer Placeholder 4">
            <a:extLst>
              <a:ext uri="{FF2B5EF4-FFF2-40B4-BE49-F238E27FC236}">
                <a16:creationId xmlns:a16="http://schemas.microsoft.com/office/drawing/2014/main" id="{E81495EA-0050-4C23-95B0-4D44784E9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3F7E5B-926F-44E6-AF6E-DCDE8AC69958}"/>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117683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50F5-351A-4C36-ACCC-9F4CA6873C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5C0CA1-B8FD-4D7D-A1D9-B7655374B4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E4E14-07D8-49DF-A3D5-77469A7CA4E6}"/>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5" name="Footer Placeholder 4">
            <a:extLst>
              <a:ext uri="{FF2B5EF4-FFF2-40B4-BE49-F238E27FC236}">
                <a16:creationId xmlns:a16="http://schemas.microsoft.com/office/drawing/2014/main" id="{8D1A7A1D-1E67-4DFB-90B3-513D4010FC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0F0F6-0B03-440D-85E2-B9C94E028638}"/>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75046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3BD2C-E51A-4EA4-BB60-3403E9224C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D2ED2F-DF8E-4DE6-B7BC-28036A1164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C2C30-539E-49DC-8967-3DFB4BABA54D}"/>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5" name="Footer Placeholder 4">
            <a:extLst>
              <a:ext uri="{FF2B5EF4-FFF2-40B4-BE49-F238E27FC236}">
                <a16:creationId xmlns:a16="http://schemas.microsoft.com/office/drawing/2014/main" id="{9AA94815-5751-49AE-9377-95D4ABF905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2C5A78-F578-4249-A2C9-0DFAA0151D5E}"/>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277285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C3E6C1E-E3EE-48DB-9D1A-CD5A821BA9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rId4"/>
            <a:extLst>
              <a:ext uri="{FF2B5EF4-FFF2-40B4-BE49-F238E27FC236}">
                <a16:creationId xmlns:a16="http://schemas.microsoft.com/office/drawing/2014/main" id="{6DEFF054-4E52-4489-84CE-96639A6BD069}"/>
              </a:ext>
            </a:extLst>
          </p:cNvPr>
          <p:cNvSpPr/>
          <p:nvPr userDrawn="1"/>
        </p:nvSpPr>
        <p:spPr>
          <a:xfrm>
            <a:off x="5516034" y="5562600"/>
            <a:ext cx="1159933"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Tree>
    <p:extLst>
      <p:ext uri="{BB962C8B-B14F-4D97-AF65-F5344CB8AC3E}">
        <p14:creationId xmlns:p14="http://schemas.microsoft.com/office/powerpoint/2010/main" val="143797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CDCE-A181-40A1-AACB-F95E2588B8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7F98CF-E2FF-4449-A928-21D6EE000E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89D758-771F-4A7F-9C3B-88FECF8E8925}"/>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5" name="Footer Placeholder 4">
            <a:extLst>
              <a:ext uri="{FF2B5EF4-FFF2-40B4-BE49-F238E27FC236}">
                <a16:creationId xmlns:a16="http://schemas.microsoft.com/office/drawing/2014/main" id="{6458EC10-7FAB-4F28-9011-00AF726D8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4FD726-DD25-4A6B-9571-62ED29AAD074}"/>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39367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DE91-EB32-4089-93CC-5A2C1341BB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DBBADA-08CE-43F8-AE61-D8D162953B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A445B5-48D7-4B02-AAF9-A3DDC52D1294}"/>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5" name="Footer Placeholder 4">
            <a:extLst>
              <a:ext uri="{FF2B5EF4-FFF2-40B4-BE49-F238E27FC236}">
                <a16:creationId xmlns:a16="http://schemas.microsoft.com/office/drawing/2014/main" id="{C3DB51E9-12E8-476A-9C39-CCF77B94AF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6D45B-0AE0-4A4A-A0A9-8FC02CB0EC0F}"/>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284845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2A12-7C44-4951-846D-4F25801092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FB2EB3-95CA-4037-B193-7134638F1D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381A38-4459-4719-964E-5A379141E3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BB24AD-83EF-4F4B-8F08-A43AE5FDC9DB}"/>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6" name="Footer Placeholder 5">
            <a:extLst>
              <a:ext uri="{FF2B5EF4-FFF2-40B4-BE49-F238E27FC236}">
                <a16:creationId xmlns:a16="http://schemas.microsoft.com/office/drawing/2014/main" id="{B65321A6-BA83-4E52-A56F-B10C188A93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E5578F-BAD0-4FEE-83D9-8B2B165C16A8}"/>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63277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102D-1EB4-4038-BA70-F8E037F3D5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B916E0-1AA7-4F4F-ADB4-36BC06017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2CEA1-644F-4F20-B649-33E553D2A9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5D930B-0D32-47B2-9D5B-9B009E33A8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87C94B-DA50-4646-A0BD-C855DA4A09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422990-1CDC-4C48-B235-2D37DB5EFBE8}"/>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8" name="Footer Placeholder 7">
            <a:extLst>
              <a:ext uri="{FF2B5EF4-FFF2-40B4-BE49-F238E27FC236}">
                <a16:creationId xmlns:a16="http://schemas.microsoft.com/office/drawing/2014/main" id="{4E5BB8C9-C110-4180-BC4F-E1310FDA18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44C8E6-5B45-46A9-ABA2-FA7939B8E3C4}"/>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313967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74DF-F2A5-4DD6-A8D4-4707FC8340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8FC7B3-322A-46C3-95E2-810DE7EBCA16}"/>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4" name="Footer Placeholder 3">
            <a:extLst>
              <a:ext uri="{FF2B5EF4-FFF2-40B4-BE49-F238E27FC236}">
                <a16:creationId xmlns:a16="http://schemas.microsoft.com/office/drawing/2014/main" id="{EDAA5570-7561-4235-B84A-81FE2174A0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941FE7-A3A8-4D26-8325-5999355B8CAC}"/>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288951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08690-BF05-4AF0-8CE1-B9C6A418C1DC}"/>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3" name="Footer Placeholder 2">
            <a:extLst>
              <a:ext uri="{FF2B5EF4-FFF2-40B4-BE49-F238E27FC236}">
                <a16:creationId xmlns:a16="http://schemas.microsoft.com/office/drawing/2014/main" id="{92F00320-6379-466D-97FE-5EDA9906F2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123DC1-B95D-4635-B5E1-A4235A79F033}"/>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117762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2451-5494-4A18-9520-B0B9B2C06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97F4AA-28BB-4988-94F0-15DA92A0C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594AC1-D127-4BCA-8C2B-22B8731D2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4F17F0-9608-4E80-B351-A7217B5B89B3}"/>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6" name="Footer Placeholder 5">
            <a:extLst>
              <a:ext uri="{FF2B5EF4-FFF2-40B4-BE49-F238E27FC236}">
                <a16:creationId xmlns:a16="http://schemas.microsoft.com/office/drawing/2014/main" id="{6A93D460-7803-4087-A666-D59A65181B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69E180-BD38-4DF2-BFDF-D84BF180B27C}"/>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62626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8AFA-564E-45BB-BB71-B6A3B6D39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02F133-16D3-47A3-A5E6-12E67514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75AF20-E5E0-4293-B76D-D16E99F14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12ED1-C3B7-4FB4-8CEF-E0863B2E5D73}"/>
              </a:ext>
            </a:extLst>
          </p:cNvPr>
          <p:cNvSpPr>
            <a:spLocks noGrp="1"/>
          </p:cNvSpPr>
          <p:nvPr>
            <p:ph type="dt" sz="half" idx="10"/>
          </p:nvPr>
        </p:nvSpPr>
        <p:spPr/>
        <p:txBody>
          <a:bodyPr/>
          <a:lstStyle/>
          <a:p>
            <a:fld id="{A47A46C0-CA7C-4354-8431-7F724C4F6E3C}" type="datetimeFigureOut">
              <a:rPr lang="en-GB" smtClean="0"/>
              <a:t>24/05/2020</a:t>
            </a:fld>
            <a:endParaRPr lang="en-GB"/>
          </a:p>
        </p:txBody>
      </p:sp>
      <p:sp>
        <p:nvSpPr>
          <p:cNvPr id="6" name="Footer Placeholder 5">
            <a:extLst>
              <a:ext uri="{FF2B5EF4-FFF2-40B4-BE49-F238E27FC236}">
                <a16:creationId xmlns:a16="http://schemas.microsoft.com/office/drawing/2014/main" id="{BE3441A2-4886-4877-8687-558EA39035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0DCB6F-7C25-4D50-9547-E3A61D1C4A04}"/>
              </a:ext>
            </a:extLst>
          </p:cNvPr>
          <p:cNvSpPr>
            <a:spLocks noGrp="1"/>
          </p:cNvSpPr>
          <p:nvPr>
            <p:ph type="sldNum" sz="quarter" idx="12"/>
          </p:nvPr>
        </p:nvSpPr>
        <p:spPr/>
        <p:txBody>
          <a:bodyPr/>
          <a:lstStyle/>
          <a:p>
            <a:fld id="{772923D6-2D0E-4498-8F4D-A0DAF30C17CE}" type="slidenum">
              <a:rPr lang="en-GB" smtClean="0"/>
              <a:t>‹#›</a:t>
            </a:fld>
            <a:endParaRPr lang="en-GB"/>
          </a:p>
        </p:txBody>
      </p:sp>
    </p:spTree>
    <p:extLst>
      <p:ext uri="{BB962C8B-B14F-4D97-AF65-F5344CB8AC3E}">
        <p14:creationId xmlns:p14="http://schemas.microsoft.com/office/powerpoint/2010/main" val="362560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D0DEC-D997-4498-ABBD-9159D6AD4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0B0D77-F78D-4EB1-828C-062B7088E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6D6BB-31BE-41C8-B745-1FAFF3901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A46C0-CA7C-4354-8431-7F724C4F6E3C}" type="datetimeFigureOut">
              <a:rPr lang="en-GB" smtClean="0"/>
              <a:t>24/05/2020</a:t>
            </a:fld>
            <a:endParaRPr lang="en-GB"/>
          </a:p>
        </p:txBody>
      </p:sp>
      <p:sp>
        <p:nvSpPr>
          <p:cNvPr id="5" name="Footer Placeholder 4">
            <a:extLst>
              <a:ext uri="{FF2B5EF4-FFF2-40B4-BE49-F238E27FC236}">
                <a16:creationId xmlns:a16="http://schemas.microsoft.com/office/drawing/2014/main" id="{98EE21DD-CB5A-4F3D-B399-37CECF255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8E89F2-39AB-4DFA-8C21-44B0A23E2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923D6-2D0E-4498-8F4D-A0DAF30C17CE}" type="slidenum">
              <a:rPr lang="en-GB" smtClean="0"/>
              <a:t>‹#›</a:t>
            </a:fld>
            <a:endParaRPr lang="en-GB"/>
          </a:p>
        </p:txBody>
      </p:sp>
    </p:spTree>
    <p:extLst>
      <p:ext uri="{BB962C8B-B14F-4D97-AF65-F5344CB8AC3E}">
        <p14:creationId xmlns:p14="http://schemas.microsoft.com/office/powerpoint/2010/main" val="249100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I0gzpFoSqX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wRmivbNgQk" TargetMode="External"/><Relationship Id="rId2" Type="http://schemas.openxmlformats.org/officeDocument/2006/relationships/hyperlink" Target="https://www.youtube.com/watch?v=I0gzpFoSqXE" TargetMode="External"/><Relationship Id="rId1" Type="http://schemas.openxmlformats.org/officeDocument/2006/relationships/slideLayout" Target="../slideLayouts/slideLayout2.xml"/><Relationship Id="rId4" Type="http://schemas.openxmlformats.org/officeDocument/2006/relationships/hyperlink" Target="https://www.youtube.com/watch?v=4jsTsqMJ51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iblehub.com/psalms/104-24.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F826-B96F-4B5B-A9E5-62D66343A56F}"/>
              </a:ext>
            </a:extLst>
          </p:cNvPr>
          <p:cNvSpPr>
            <a:spLocks noGrp="1"/>
          </p:cNvSpPr>
          <p:nvPr>
            <p:ph type="title"/>
          </p:nvPr>
        </p:nvSpPr>
        <p:spPr>
          <a:xfrm>
            <a:off x="840364" y="464828"/>
            <a:ext cx="6494172" cy="2103366"/>
          </a:xfrm>
        </p:spPr>
        <p:txBody>
          <a:bodyPr anchor="b">
            <a:normAutofit/>
          </a:bodyPr>
          <a:lstStyle/>
          <a:p>
            <a:r>
              <a:rPr lang="en-GB"/>
              <a:t>ZOO ANIMALS AWARD</a:t>
            </a:r>
            <a:br>
              <a:rPr lang="en-GB"/>
            </a:br>
            <a:r>
              <a:rPr lang="en-GB"/>
              <a:t>REQUIREMENTS</a:t>
            </a:r>
          </a:p>
        </p:txBody>
      </p:sp>
      <p:pic>
        <p:nvPicPr>
          <p:cNvPr id="6" name="Picture 5">
            <a:extLst>
              <a:ext uri="{FF2B5EF4-FFF2-40B4-BE49-F238E27FC236}">
                <a16:creationId xmlns:a16="http://schemas.microsoft.com/office/drawing/2014/main" id="{C491C88B-410D-46F0-A534-FA3679033BD9}"/>
              </a:ext>
            </a:extLst>
          </p:cNvPr>
          <p:cNvPicPr/>
          <p:nvPr/>
        </p:nvPicPr>
        <p:blipFill rotWithShape="1">
          <a:blip r:embed="rId2">
            <a:extLst>
              <a:ext uri="{28A0092B-C50C-407E-A947-70E740481C1C}">
                <a14:useLocalDpi xmlns:a14="http://schemas.microsoft.com/office/drawing/2010/main" val="0"/>
              </a:ext>
            </a:extLst>
          </a:blip>
          <a:srcRect l="2532" r="2944" b="4"/>
          <a:stretch/>
        </p:blipFill>
        <p:spPr>
          <a:xfrm>
            <a:off x="6724357" y="9"/>
            <a:ext cx="5467643" cy="3263695"/>
          </a:xfrm>
          <a:prstGeom prst="rect">
            <a:avLst/>
          </a:prstGeom>
        </p:spPr>
      </p:pic>
      <p:sp>
        <p:nvSpPr>
          <p:cNvPr id="3" name="Content Placeholder 2">
            <a:extLst>
              <a:ext uri="{FF2B5EF4-FFF2-40B4-BE49-F238E27FC236}">
                <a16:creationId xmlns:a16="http://schemas.microsoft.com/office/drawing/2014/main" id="{9FA415EC-5B67-4E8F-AF35-BE9842F238C7}"/>
              </a:ext>
            </a:extLst>
          </p:cNvPr>
          <p:cNvSpPr>
            <a:spLocks noGrp="1"/>
          </p:cNvSpPr>
          <p:nvPr>
            <p:ph idx="1"/>
          </p:nvPr>
        </p:nvSpPr>
        <p:spPr>
          <a:xfrm>
            <a:off x="840364" y="2319762"/>
            <a:ext cx="5771451" cy="3861582"/>
          </a:xfrm>
        </p:spPr>
        <p:txBody>
          <a:bodyPr>
            <a:normAutofit/>
          </a:bodyPr>
          <a:lstStyle/>
          <a:p>
            <a:pPr marL="514350" indent="-514350">
              <a:buAutoNum type="arabicPeriod"/>
            </a:pPr>
            <a:endParaRPr lang="en-GB" sz="1700" dirty="0"/>
          </a:p>
          <a:p>
            <a:pPr marL="514350" indent="-514350">
              <a:buAutoNum type="arabicPeriod"/>
            </a:pPr>
            <a:endParaRPr lang="en-GB" sz="1700" dirty="0"/>
          </a:p>
          <a:p>
            <a:pPr marL="514350" indent="-514350">
              <a:buAutoNum type="arabicPeriod"/>
            </a:pPr>
            <a:r>
              <a:rPr lang="en-GB" sz="1700" dirty="0"/>
              <a:t>Take a trip to the zoo, if possible or watch a video or movie about a zoo. </a:t>
            </a:r>
            <a:r>
              <a:rPr lang="en-GB" sz="1700" dirty="0">
                <a:hlinkClick r:id="rId3"/>
              </a:rPr>
              <a:t>https://www.youtube.com/watch?v=I0gzpFoSqXE</a:t>
            </a:r>
            <a:endParaRPr lang="en-GB" sz="1700" dirty="0"/>
          </a:p>
          <a:p>
            <a:pPr marL="514350" indent="-514350">
              <a:buAutoNum type="arabicPeriod"/>
            </a:pPr>
            <a:r>
              <a:rPr lang="en-GB" sz="1700" dirty="0"/>
              <a:t> What animals did you see?</a:t>
            </a:r>
          </a:p>
          <a:p>
            <a:pPr marL="514350" indent="-514350">
              <a:buAutoNum type="arabicPeriod"/>
            </a:pPr>
            <a:r>
              <a:rPr lang="en-GB" sz="1700" dirty="0"/>
              <a:t>What kind of food did most of them eat?</a:t>
            </a:r>
          </a:p>
          <a:p>
            <a:pPr marL="514350" indent="-514350">
              <a:buAutoNum type="arabicPeriod"/>
            </a:pPr>
            <a:r>
              <a:rPr lang="en-GB" sz="1700" dirty="0"/>
              <a:t>Did you see any birds. If so, what were they? Name them.</a:t>
            </a:r>
          </a:p>
          <a:p>
            <a:pPr marL="514350" indent="-514350">
              <a:buAutoNum type="arabicPeriod"/>
            </a:pPr>
            <a:r>
              <a:rPr lang="en-GB" sz="1700" dirty="0"/>
              <a:t>Draw or colour 2 things you saw at the zoo.</a:t>
            </a:r>
          </a:p>
          <a:p>
            <a:pPr marL="514350" indent="-514350">
              <a:buAutoNum type="arabicPeriod"/>
            </a:pPr>
            <a:r>
              <a:rPr lang="en-GB" sz="1700" dirty="0"/>
              <a:t>Who made everything you saw at the zoo? Can you find the answer in the Bible? If so, where can it the found?</a:t>
            </a:r>
          </a:p>
          <a:p>
            <a:pPr marL="514350" indent="-514350">
              <a:buAutoNum type="arabicPeriod"/>
            </a:pPr>
            <a:endParaRPr lang="en-GB" sz="1700" dirty="0"/>
          </a:p>
          <a:p>
            <a:pPr marL="514350" indent="-514350">
              <a:buAutoNum type="arabicPeriod"/>
            </a:pPr>
            <a:endParaRPr lang="en-GB" sz="1700" dirty="0"/>
          </a:p>
          <a:p>
            <a:pPr marL="514350" indent="-514350">
              <a:buAutoNum type="arabicPeriod"/>
            </a:pPr>
            <a:endParaRPr lang="en-GB" sz="1700" dirty="0"/>
          </a:p>
        </p:txBody>
      </p:sp>
      <p:pic>
        <p:nvPicPr>
          <p:cNvPr id="7" name="Picture 6">
            <a:extLst>
              <a:ext uri="{FF2B5EF4-FFF2-40B4-BE49-F238E27FC236}">
                <a16:creationId xmlns:a16="http://schemas.microsoft.com/office/drawing/2014/main" id="{AD05F9F5-929C-44C3-ACEB-0A892E3B83AB}"/>
              </a:ext>
            </a:extLst>
          </p:cNvPr>
          <p:cNvPicPr>
            <a:picLocks noChangeAspect="1"/>
          </p:cNvPicPr>
          <p:nvPr/>
        </p:nvPicPr>
        <p:blipFill rotWithShape="1">
          <a:blip r:embed="rId4"/>
          <a:srcRect l="1796" r="14953" b="-1"/>
          <a:stretch/>
        </p:blipFill>
        <p:spPr>
          <a:xfrm>
            <a:off x="6724357" y="3151162"/>
            <a:ext cx="5467643" cy="3706837"/>
          </a:xfrm>
          <a:prstGeom prst="rect">
            <a:avLst/>
          </a:prstGeom>
        </p:spPr>
      </p:pic>
    </p:spTree>
    <p:extLst>
      <p:ext uri="{BB962C8B-B14F-4D97-AF65-F5344CB8AC3E}">
        <p14:creationId xmlns:p14="http://schemas.microsoft.com/office/powerpoint/2010/main" val="29545180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3751-4177-403C-BBCC-EE313817D08D}"/>
              </a:ext>
            </a:extLst>
          </p:cNvPr>
          <p:cNvSpPr>
            <a:spLocks noGrp="1"/>
          </p:cNvSpPr>
          <p:nvPr>
            <p:ph type="title"/>
          </p:nvPr>
        </p:nvSpPr>
        <p:spPr/>
        <p:txBody>
          <a:bodyPr>
            <a:noAutofit/>
          </a:bodyPr>
          <a:lstStyle/>
          <a:p>
            <a:pPr>
              <a:spcBef>
                <a:spcPts val="0"/>
              </a:spcBef>
              <a:defRPr/>
            </a:pPr>
            <a:r>
              <a:rPr lang="en-GB" sz="3200" dirty="0">
                <a:solidFill>
                  <a:srgbClr val="232321"/>
                </a:solidFill>
              </a:rPr>
              <a:t>God saw that all the people on the earth were acting badly, </a:t>
            </a:r>
            <a:br>
              <a:rPr lang="en-GB" sz="3200" dirty="0">
                <a:solidFill>
                  <a:srgbClr val="232321"/>
                </a:solidFill>
              </a:rPr>
            </a:br>
            <a:r>
              <a:rPr lang="en-GB" sz="3200" dirty="0">
                <a:solidFill>
                  <a:srgbClr val="232321"/>
                </a:solidFill>
              </a:rPr>
              <a:t>so he decided to send a flood that would wipe out evil.</a:t>
            </a:r>
            <a:br>
              <a:rPr lang="en-GB" sz="3200" dirty="0">
                <a:solidFill>
                  <a:srgbClr val="232321"/>
                </a:solidFill>
              </a:rPr>
            </a:br>
            <a:endParaRPr lang="en-GB" sz="3200" dirty="0"/>
          </a:p>
        </p:txBody>
      </p:sp>
      <p:sp>
        <p:nvSpPr>
          <p:cNvPr id="4" name="Rounded Rectangle 5">
            <a:extLst>
              <a:ext uri="{FF2B5EF4-FFF2-40B4-BE49-F238E27FC236}">
                <a16:creationId xmlns:a16="http://schemas.microsoft.com/office/drawing/2014/main" id="{84FA0199-4E36-4897-8A44-B1B1E9E2819F}"/>
              </a:ext>
            </a:extLst>
          </p:cNvPr>
          <p:cNvSpPr>
            <a:spLocks noGrp="1"/>
          </p:cNvSpPr>
          <p:nvPr>
            <p:ph idx="1"/>
          </p:nvPr>
        </p:nvSpPr>
        <p:spPr bwMode="auto">
          <a:xfrm>
            <a:off x="838200" y="1825625"/>
            <a:ext cx="10515600" cy="4351338"/>
          </a:xfrm>
          <a:prstGeom prst="roundRect">
            <a:avLst>
              <a:gd name="adj" fmla="val 2649"/>
            </a:avLst>
          </a:prstGeom>
          <a:blipFill>
            <a:blip r:embed="rId2" cstate="screen">
              <a:extLst>
                <a:ext uri="{28A0092B-C50C-407E-A947-70E740481C1C}">
                  <a14:useLocalDpi xmlns:a14="http://schemas.microsoft.com/office/drawing/2010/main"/>
                </a:ext>
              </a:extLst>
            </a:blip>
            <a:srcRect/>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197616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4500D-6DFD-49D1-959B-21130063C2A9}"/>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defRPr/>
            </a:pPr>
            <a:br>
              <a:rPr lang="en-US" sz="3300" dirty="0">
                <a:solidFill>
                  <a:srgbClr val="FFFFFF"/>
                </a:solidFill>
              </a:rPr>
            </a:br>
            <a:r>
              <a:rPr lang="en-US" sz="3300" dirty="0">
                <a:solidFill>
                  <a:srgbClr val="FFFFFF"/>
                </a:solidFill>
              </a:rPr>
              <a:t>However, there was one good man on earth.</a:t>
            </a:r>
            <a:br>
              <a:rPr lang="en-US" sz="3300" dirty="0">
                <a:solidFill>
                  <a:srgbClr val="FFFFFF"/>
                </a:solidFill>
              </a:rPr>
            </a:br>
            <a:r>
              <a:rPr lang="en-US" sz="3300" dirty="0">
                <a:solidFill>
                  <a:srgbClr val="FFFFFF"/>
                </a:solidFill>
              </a:rPr>
              <a:t>His name was Noah and God trusted him.</a:t>
            </a:r>
            <a:br>
              <a:rPr lang="en-US" sz="3300" dirty="0">
                <a:solidFill>
                  <a:srgbClr val="FFFFFF"/>
                </a:solidFill>
              </a:rPr>
            </a:br>
            <a:endParaRPr lang="en-US" sz="3300"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08E1388-0658-44E3-8647-972899E21F04}"/>
              </a:ext>
            </a:extLst>
          </p:cNvPr>
          <p:cNvPicPr>
            <a:picLocks noGrp="1" noChangeAspect="1"/>
          </p:cNvPicPr>
          <p:nvPr>
            <p:ph idx="1"/>
          </p:nvPr>
        </p:nvPicPr>
        <p:blipFill rotWithShape="1">
          <a:blip r:embed="rId2"/>
          <a:srcRect r="6147" b="2"/>
          <a:stretch/>
        </p:blipFill>
        <p:spPr>
          <a:xfrm>
            <a:off x="976251" y="942538"/>
            <a:ext cx="7163222" cy="4808332"/>
          </a:xfrm>
          <a:prstGeom prst="rect">
            <a:avLst/>
          </a:prstGeom>
          <a:effectLst/>
        </p:spPr>
      </p:pic>
    </p:spTree>
    <p:extLst>
      <p:ext uri="{BB962C8B-B14F-4D97-AF65-F5344CB8AC3E}">
        <p14:creationId xmlns:p14="http://schemas.microsoft.com/office/powerpoint/2010/main" val="96806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4B22C-A784-4A64-8A0C-C68E93EE9F3D}"/>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defRPr/>
            </a:pPr>
            <a:r>
              <a:rPr lang="en-US" sz="2600" kern="1200" dirty="0">
                <a:solidFill>
                  <a:srgbClr val="FFFFFF"/>
                </a:solidFill>
                <a:latin typeface="+mj-lt"/>
                <a:ea typeface="+mj-ea"/>
                <a:cs typeface="+mj-cs"/>
              </a:rPr>
              <a:t>God decided that he would save Noah by telling him that the flood was coming. He would instruct Noah to build a really big boat, called an ark. After Noah had built the ark, God told him to put pairs of every animal on the earth in it, a male and female of each type.</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&amp; 7pairs of each clean animal and 7 pairs of each bird.</a:t>
            </a:r>
          </a:p>
        </p:txBody>
      </p:sp>
      <p:pic>
        <p:nvPicPr>
          <p:cNvPr id="5" name="Content Placeholder 4">
            <a:extLst>
              <a:ext uri="{FF2B5EF4-FFF2-40B4-BE49-F238E27FC236}">
                <a16:creationId xmlns:a16="http://schemas.microsoft.com/office/drawing/2014/main" id="{EF3382DD-40A2-493F-B1EF-85BA2A794D00}"/>
              </a:ext>
            </a:extLst>
          </p:cNvPr>
          <p:cNvPicPr>
            <a:picLocks noGrp="1" noChangeAspect="1"/>
          </p:cNvPicPr>
          <p:nvPr>
            <p:ph sz="half" idx="1"/>
          </p:nvPr>
        </p:nvPicPr>
        <p:blipFill>
          <a:blip r:embed="rId2"/>
          <a:stretch>
            <a:fillRect/>
          </a:stretch>
        </p:blipFill>
        <p:spPr>
          <a:xfrm>
            <a:off x="5641145" y="311449"/>
            <a:ext cx="4952243" cy="3117551"/>
          </a:xfrm>
          <a:prstGeom prst="rect">
            <a:avLst/>
          </a:prstGeom>
        </p:spPr>
      </p:pic>
      <p:pic>
        <p:nvPicPr>
          <p:cNvPr id="6" name="Content Placeholder 5">
            <a:extLst>
              <a:ext uri="{FF2B5EF4-FFF2-40B4-BE49-F238E27FC236}">
                <a16:creationId xmlns:a16="http://schemas.microsoft.com/office/drawing/2014/main" id="{B7FAB6DA-31C8-4779-96BD-0359AD00DC9B}"/>
              </a:ext>
            </a:extLst>
          </p:cNvPr>
          <p:cNvPicPr>
            <a:picLocks noGrp="1" noChangeAspect="1"/>
          </p:cNvPicPr>
          <p:nvPr>
            <p:ph sz="half" idx="2"/>
          </p:nvPr>
        </p:nvPicPr>
        <p:blipFill>
          <a:blip r:embed="rId3"/>
          <a:stretch>
            <a:fillRect/>
          </a:stretch>
        </p:blipFill>
        <p:spPr>
          <a:xfrm>
            <a:off x="5711899" y="3429001"/>
            <a:ext cx="4881489" cy="3384198"/>
          </a:xfrm>
          <a:prstGeom prst="rect">
            <a:avLst/>
          </a:prstGeom>
        </p:spPr>
      </p:pic>
    </p:spTree>
    <p:extLst>
      <p:ext uri="{BB962C8B-B14F-4D97-AF65-F5344CB8AC3E}">
        <p14:creationId xmlns:p14="http://schemas.microsoft.com/office/powerpoint/2010/main" val="147655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6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984DA-F3CA-4DF2-AED4-8AF529BD7FB2}"/>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defRPr/>
            </a:pPr>
            <a:br>
              <a:rPr lang="en-US" sz="1700" dirty="0">
                <a:solidFill>
                  <a:srgbClr val="FFFFFF"/>
                </a:solidFill>
              </a:rPr>
            </a:br>
            <a:br>
              <a:rPr lang="en-US" sz="1700" dirty="0">
                <a:solidFill>
                  <a:srgbClr val="FFFFFF"/>
                </a:solidFill>
              </a:rPr>
            </a:br>
            <a:br>
              <a:rPr lang="en-US" sz="1700" dirty="0">
                <a:solidFill>
                  <a:srgbClr val="FFFFFF"/>
                </a:solidFill>
              </a:rPr>
            </a:br>
            <a:r>
              <a:rPr lang="en-US" sz="1700" dirty="0">
                <a:solidFill>
                  <a:srgbClr val="FFFFFF"/>
                </a:solidFill>
              </a:rPr>
              <a:t>When Noah, his family and the animals were all safely on the ark, the rain began to fall. It kept falling for forty days and nights. The waters flooded the earth. Every living thing on the face of the earth was wiped out except for Noah, his family and the animals who were safe in the ark.</a:t>
            </a:r>
            <a:br>
              <a:rPr lang="en-US" sz="1700" dirty="0">
                <a:solidFill>
                  <a:srgbClr val="FFFFFF"/>
                </a:solidFill>
              </a:rPr>
            </a:br>
            <a:br>
              <a:rPr lang="en-US" sz="1700" dirty="0">
                <a:solidFill>
                  <a:srgbClr val="FFFFFF"/>
                </a:solidFill>
              </a:rPr>
            </a:br>
            <a:endParaRPr lang="en-US" sz="1700" dirty="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649AF16-80D6-45A9-957A-2DE18B4A43B9}"/>
              </a:ext>
            </a:extLst>
          </p:cNvPr>
          <p:cNvPicPr>
            <a:picLocks noGrp="1" noChangeAspect="1"/>
          </p:cNvPicPr>
          <p:nvPr>
            <p:ph sz="half" idx="2"/>
          </p:nvPr>
        </p:nvPicPr>
        <p:blipFill rotWithShape="1">
          <a:blip r:embed="rId2"/>
          <a:srcRect l="5681" r="1953" b="-2"/>
          <a:stretch/>
        </p:blipFill>
        <p:spPr>
          <a:xfrm>
            <a:off x="976251" y="942538"/>
            <a:ext cx="7163222" cy="4808332"/>
          </a:xfrm>
          <a:prstGeom prst="rect">
            <a:avLst/>
          </a:prstGeom>
          <a:effectLst/>
        </p:spPr>
      </p:pic>
    </p:spTree>
    <p:extLst>
      <p:ext uri="{BB962C8B-B14F-4D97-AF65-F5344CB8AC3E}">
        <p14:creationId xmlns:p14="http://schemas.microsoft.com/office/powerpoint/2010/main" val="344432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7149BB-CBB8-4EC6-A7D5-00C8D9488050}"/>
              </a:ext>
            </a:extLst>
          </p:cNvPr>
          <p:cNvSpPr>
            <a:spLocks noGrp="1"/>
          </p:cNvSpPr>
          <p:nvPr>
            <p:ph type="title"/>
          </p:nvPr>
        </p:nvSpPr>
        <p:spPr>
          <a:xfrm>
            <a:off x="336884" y="366999"/>
            <a:ext cx="4332307" cy="6124003"/>
          </a:xfrm>
        </p:spPr>
        <p:txBody>
          <a:bodyPr vert="horz" lIns="91440" tIns="45720" rIns="91440" bIns="45720" rtlCol="0" anchor="ctr">
            <a:normAutofit fontScale="90000"/>
          </a:bodyPr>
          <a:lstStyle/>
          <a:p>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When the sun came out, the waters started to dry up and the ark came to rest on a mountain called </a:t>
            </a:r>
            <a:r>
              <a:rPr lang="en-US" sz="1900" dirty="0">
                <a:solidFill>
                  <a:srgbClr val="FFFFFF"/>
                </a:solidFill>
              </a:rPr>
              <a:t>Mount Ararat.</a:t>
            </a:r>
            <a:br>
              <a:rPr lang="en-US" sz="1900" dirty="0">
                <a:solidFill>
                  <a:srgbClr val="FFFFFF"/>
                </a:solidFill>
              </a:rPr>
            </a:br>
            <a:br>
              <a:rPr lang="en-US" sz="1900" dirty="0">
                <a:solidFill>
                  <a:srgbClr val="FFFFFF"/>
                </a:solidFill>
              </a:rPr>
            </a:br>
            <a:r>
              <a:rPr lang="en-US" sz="1900" dirty="0">
                <a:solidFill>
                  <a:srgbClr val="FFFFFF"/>
                </a:solidFill>
              </a:rPr>
              <a:t>After 150 days of floating, the ark rested on the mountain.</a:t>
            </a:r>
            <a:br>
              <a:rPr lang="en-US" sz="1900" dirty="0">
                <a:solidFill>
                  <a:srgbClr val="FFFFFF"/>
                </a:solidFill>
              </a:rPr>
            </a:br>
            <a:br>
              <a:rPr lang="en-US" sz="1900" dirty="0">
                <a:solidFill>
                  <a:srgbClr val="FFFFFF"/>
                </a:solidFill>
              </a:rPr>
            </a:br>
            <a:r>
              <a:rPr lang="en-US" sz="1900" kern="1200" dirty="0">
                <a:solidFill>
                  <a:srgbClr val="FFFFFF"/>
                </a:solidFill>
                <a:latin typeface="+mj-lt"/>
                <a:ea typeface="+mj-ea"/>
                <a:cs typeface="+mj-cs"/>
              </a:rPr>
              <a:t>Noah sent out a raven to find dry land, but it kept going back and forth.</a:t>
            </a: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A few days later, he sent out a dove. The dove returned straight away because it could not find a resting place.</a:t>
            </a:r>
            <a:br>
              <a:rPr lang="en-US" sz="1900" kern="1200" dirty="0">
                <a:solidFill>
                  <a:srgbClr val="FFFFFF"/>
                </a:solidFill>
                <a:latin typeface="+mj-lt"/>
                <a:ea typeface="+mj-ea"/>
                <a:cs typeface="+mj-cs"/>
              </a:rPr>
            </a:br>
            <a:r>
              <a:rPr lang="en-US" sz="1900" dirty="0">
                <a:solidFill>
                  <a:srgbClr val="FFFFFF"/>
                </a:solidFill>
              </a:rPr>
              <a:t>Noah waited a few more days and sent the dove again. It came back </a:t>
            </a:r>
            <a:r>
              <a:rPr lang="en-US" sz="1900" kern="1200" dirty="0">
                <a:solidFill>
                  <a:srgbClr val="FFFFFF"/>
                </a:solidFill>
                <a:latin typeface="+mj-lt"/>
                <a:ea typeface="+mj-ea"/>
                <a:cs typeface="+mj-cs"/>
              </a:rPr>
              <a:t>with an olive leaf in its beak.</a:t>
            </a: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When the dove was sent out again, it did not return.</a:t>
            </a: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Noah knew that the ground was dry and that it was safe for him and the animals to come out of the ark.</a:t>
            </a: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022CB29F-6E24-4A87-B463-8F7C54248ECF}"/>
              </a:ext>
            </a:extLst>
          </p:cNvPr>
          <p:cNvPicPr>
            <a:picLocks noGrp="1" noChangeAspect="1"/>
          </p:cNvPicPr>
          <p:nvPr>
            <p:ph sz="half" idx="1"/>
          </p:nvPr>
        </p:nvPicPr>
        <p:blipFill>
          <a:blip r:embed="rId2"/>
          <a:stretch>
            <a:fillRect/>
          </a:stretch>
        </p:blipFill>
        <p:spPr>
          <a:xfrm>
            <a:off x="5401994" y="203089"/>
            <a:ext cx="5470794" cy="3075099"/>
          </a:xfrm>
          <a:prstGeom prst="rect">
            <a:avLst/>
          </a:prstGeom>
        </p:spPr>
      </p:pic>
      <p:pic>
        <p:nvPicPr>
          <p:cNvPr id="6" name="Content Placeholder 5">
            <a:extLst>
              <a:ext uri="{FF2B5EF4-FFF2-40B4-BE49-F238E27FC236}">
                <a16:creationId xmlns:a16="http://schemas.microsoft.com/office/drawing/2014/main" id="{0B3D1CFE-CECE-4FA9-BF65-EB9BF04D9FC8}"/>
              </a:ext>
            </a:extLst>
          </p:cNvPr>
          <p:cNvPicPr>
            <a:picLocks noGrp="1" noChangeAspect="1"/>
          </p:cNvPicPr>
          <p:nvPr>
            <p:ph sz="half" idx="2"/>
          </p:nvPr>
        </p:nvPicPr>
        <p:blipFill>
          <a:blip r:embed="rId3"/>
          <a:stretch>
            <a:fillRect/>
          </a:stretch>
        </p:blipFill>
        <p:spPr>
          <a:xfrm>
            <a:off x="5401994" y="3362325"/>
            <a:ext cx="5470794" cy="3327652"/>
          </a:xfrm>
          <a:prstGeom prst="rect">
            <a:avLst/>
          </a:prstGeom>
        </p:spPr>
      </p:pic>
    </p:spTree>
    <p:extLst>
      <p:ext uri="{BB962C8B-B14F-4D97-AF65-F5344CB8AC3E}">
        <p14:creationId xmlns:p14="http://schemas.microsoft.com/office/powerpoint/2010/main" val="27682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260F1-41AA-487A-85BB-22CF91DCF6A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defRPr/>
            </a:pPr>
            <a:r>
              <a:rPr lang="en-US" sz="1600" kern="1200" dirty="0">
                <a:solidFill>
                  <a:srgbClr val="FFFFFF"/>
                </a:solidFill>
                <a:latin typeface="+mj-lt"/>
                <a:ea typeface="+mj-ea"/>
                <a:cs typeface="+mj-cs"/>
              </a:rPr>
              <a:t>‘</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The waters must have dried up completely!’ exclaimed Noah. So, all the animals and Noah’s family left the ark. </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God promised that he would never again send another flood that covered the earth and made a rainbow in the sky to remind everyone of his promise.</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So when you see a rainbow, remember God</a:t>
            </a:r>
            <a:r>
              <a:rPr lang="en-US" sz="1600" dirty="0">
                <a:solidFill>
                  <a:srgbClr val="FFFFFF"/>
                </a:solidFill>
              </a:rPr>
              <a:t>’s promise that he will never destroy the earth with the </a:t>
            </a:r>
            <a:r>
              <a:rPr lang="en-US" sz="1600">
                <a:solidFill>
                  <a:srgbClr val="FFFFFF"/>
                </a:solidFill>
              </a:rPr>
              <a:t>floods again.</a:t>
            </a:r>
            <a:br>
              <a:rPr lang="en-US" sz="1600">
                <a:solidFill>
                  <a:srgbClr val="FFFFFF"/>
                </a:solidFill>
              </a:rPr>
            </a:br>
            <a:br>
              <a:rPr lang="en-US" sz="1600">
                <a:solidFill>
                  <a:srgbClr val="FFFFFF"/>
                </a:solidFill>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54D3452C-BE74-4798-811D-7BE8BCA03D78}"/>
              </a:ext>
            </a:extLst>
          </p:cNvPr>
          <p:cNvPicPr>
            <a:picLocks noGrp="1" noChangeAspect="1"/>
          </p:cNvPicPr>
          <p:nvPr>
            <p:ph sz="half" idx="1"/>
          </p:nvPr>
        </p:nvPicPr>
        <p:blipFill rotWithShape="1">
          <a:blip r:embed="rId2"/>
          <a:srcRect l="5640" r="9783" b="-1"/>
          <a:stretch/>
        </p:blipFill>
        <p:spPr>
          <a:xfrm>
            <a:off x="6364288" y="533400"/>
            <a:ext cx="4132263" cy="2857500"/>
          </a:xfrm>
          <a:prstGeom prst="rect">
            <a:avLst/>
          </a:prstGeom>
        </p:spPr>
      </p:pic>
      <p:pic>
        <p:nvPicPr>
          <p:cNvPr id="6" name="Content Placeholder 5">
            <a:extLst>
              <a:ext uri="{FF2B5EF4-FFF2-40B4-BE49-F238E27FC236}">
                <a16:creationId xmlns:a16="http://schemas.microsoft.com/office/drawing/2014/main" id="{9E3385AA-7EAF-4959-A3D6-DD60B33F7593}"/>
              </a:ext>
            </a:extLst>
          </p:cNvPr>
          <p:cNvPicPr>
            <a:picLocks noGrp="1" noChangeAspect="1"/>
          </p:cNvPicPr>
          <p:nvPr>
            <p:ph sz="half" idx="2"/>
          </p:nvPr>
        </p:nvPicPr>
        <p:blipFill rotWithShape="1">
          <a:blip r:embed="rId3"/>
          <a:srcRect l="8668" r="4618" b="-2"/>
          <a:stretch/>
        </p:blipFill>
        <p:spPr>
          <a:xfrm>
            <a:off x="6364288" y="3473450"/>
            <a:ext cx="4132263" cy="2857500"/>
          </a:xfrm>
          <a:prstGeom prst="rect">
            <a:avLst/>
          </a:prstGeom>
        </p:spPr>
      </p:pic>
    </p:spTree>
    <p:extLst>
      <p:ext uri="{BB962C8B-B14F-4D97-AF65-F5344CB8AC3E}">
        <p14:creationId xmlns:p14="http://schemas.microsoft.com/office/powerpoint/2010/main" val="188815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868B1-2438-478E-863B-BEB1166EE0ED}"/>
              </a:ext>
            </a:extLst>
          </p:cNvPr>
          <p:cNvSpPr>
            <a:spLocks noGrp="1"/>
          </p:cNvSpPr>
          <p:nvPr>
            <p:ph type="title"/>
          </p:nvPr>
        </p:nvSpPr>
        <p:spPr/>
        <p:txBody>
          <a:bodyPr/>
          <a:lstStyle/>
          <a:p>
            <a:pPr algn="ctr"/>
            <a:r>
              <a:rPr lang="en-GB" dirty="0"/>
              <a:t>AT THE ZOO</a:t>
            </a:r>
          </a:p>
        </p:txBody>
      </p:sp>
      <p:sp>
        <p:nvSpPr>
          <p:cNvPr id="3" name="Content Placeholder 2">
            <a:extLst>
              <a:ext uri="{FF2B5EF4-FFF2-40B4-BE49-F238E27FC236}">
                <a16:creationId xmlns:a16="http://schemas.microsoft.com/office/drawing/2014/main" id="{9C9564FD-CD2E-4B10-9EB2-E7D68E60AC28}"/>
              </a:ext>
            </a:extLst>
          </p:cNvPr>
          <p:cNvSpPr>
            <a:spLocks noGrp="1"/>
          </p:cNvSpPr>
          <p:nvPr>
            <p:ph idx="1"/>
          </p:nvPr>
        </p:nvSpPr>
        <p:spPr/>
        <p:txBody>
          <a:bodyPr/>
          <a:lstStyle/>
          <a:p>
            <a:endParaRPr lang="en-GB" dirty="0"/>
          </a:p>
          <a:p>
            <a:r>
              <a:rPr lang="en-GB" dirty="0"/>
              <a:t>1. Take a trip to the zoo, if possible or watch a video or movie about a zoo. </a:t>
            </a:r>
            <a:r>
              <a:rPr lang="en-GB" dirty="0">
                <a:hlinkClick r:id="rId2"/>
              </a:rPr>
              <a:t>https://www.youtube.com/watch?v=I0gzpFoSqXE</a:t>
            </a:r>
            <a:endParaRPr lang="en-GB" dirty="0"/>
          </a:p>
          <a:p>
            <a:endParaRPr lang="en-GB" dirty="0"/>
          </a:p>
          <a:p>
            <a:r>
              <a:rPr lang="en-GB" dirty="0">
                <a:hlinkClick r:id="rId3"/>
              </a:rPr>
              <a:t>https://www.youtube.com/watch?v=OwRmivbNgQk</a:t>
            </a:r>
            <a:endParaRPr lang="en-GB" dirty="0"/>
          </a:p>
          <a:p>
            <a:r>
              <a:rPr lang="en-GB" dirty="0">
                <a:hlinkClick r:id="rId4"/>
              </a:rPr>
              <a:t>https://www.youtube.com/watch?v=4jsTsqMJ51M</a:t>
            </a:r>
            <a:endParaRPr lang="en-GB" dirty="0"/>
          </a:p>
        </p:txBody>
      </p:sp>
    </p:spTree>
    <p:extLst>
      <p:ext uri="{BB962C8B-B14F-4D97-AF65-F5344CB8AC3E}">
        <p14:creationId xmlns:p14="http://schemas.microsoft.com/office/powerpoint/2010/main" val="148745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657B-013E-4544-B399-07A16404E2C6}"/>
              </a:ext>
            </a:extLst>
          </p:cNvPr>
          <p:cNvSpPr>
            <a:spLocks noGrp="1"/>
          </p:cNvSpPr>
          <p:nvPr>
            <p:ph type="title"/>
          </p:nvPr>
        </p:nvSpPr>
        <p:spPr/>
        <p:txBody>
          <a:bodyPr/>
          <a:lstStyle/>
          <a:p>
            <a:pPr algn="ctr"/>
            <a:r>
              <a:rPr lang="en-GB" dirty="0"/>
              <a:t>At The ZOO </a:t>
            </a:r>
            <a:br>
              <a:rPr lang="en-GB" dirty="0"/>
            </a:br>
            <a:endParaRPr lang="en-GB" dirty="0"/>
          </a:p>
        </p:txBody>
      </p:sp>
      <p:sp>
        <p:nvSpPr>
          <p:cNvPr id="3" name="Content Placeholder 2">
            <a:extLst>
              <a:ext uri="{FF2B5EF4-FFF2-40B4-BE49-F238E27FC236}">
                <a16:creationId xmlns:a16="http://schemas.microsoft.com/office/drawing/2014/main" id="{BB554DBA-DA01-42E0-833B-0E8E2BED84C6}"/>
              </a:ext>
            </a:extLst>
          </p:cNvPr>
          <p:cNvSpPr>
            <a:spLocks noGrp="1"/>
          </p:cNvSpPr>
          <p:nvPr>
            <p:ph idx="1"/>
          </p:nvPr>
        </p:nvSpPr>
        <p:spPr/>
        <p:txBody>
          <a:bodyPr/>
          <a:lstStyle/>
          <a:p>
            <a:r>
              <a:rPr lang="en-GB" dirty="0"/>
              <a:t>2. What animals did you see?</a:t>
            </a:r>
          </a:p>
        </p:txBody>
      </p:sp>
    </p:spTree>
    <p:extLst>
      <p:ext uri="{BB962C8B-B14F-4D97-AF65-F5344CB8AC3E}">
        <p14:creationId xmlns:p14="http://schemas.microsoft.com/office/powerpoint/2010/main" val="356972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69CB-7CDC-4485-B351-4F983A9BB980}"/>
              </a:ext>
            </a:extLst>
          </p:cNvPr>
          <p:cNvSpPr>
            <a:spLocks noGrp="1"/>
          </p:cNvSpPr>
          <p:nvPr>
            <p:ph type="title"/>
          </p:nvPr>
        </p:nvSpPr>
        <p:spPr/>
        <p:txBody>
          <a:bodyPr/>
          <a:lstStyle/>
          <a:p>
            <a:pPr algn="ctr"/>
            <a:r>
              <a:rPr lang="en-GB" dirty="0"/>
              <a:t>AT THE ZOO</a:t>
            </a:r>
          </a:p>
        </p:txBody>
      </p:sp>
      <p:sp>
        <p:nvSpPr>
          <p:cNvPr id="3" name="Content Placeholder 2">
            <a:extLst>
              <a:ext uri="{FF2B5EF4-FFF2-40B4-BE49-F238E27FC236}">
                <a16:creationId xmlns:a16="http://schemas.microsoft.com/office/drawing/2014/main" id="{64F93C9A-5E92-44EA-8116-32F41945A3F3}"/>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dirty="0"/>
              <a:t>3. What kind of food did most of them eat?</a:t>
            </a:r>
          </a:p>
          <a:p>
            <a:endParaRPr lang="en-GB" dirty="0"/>
          </a:p>
        </p:txBody>
      </p:sp>
    </p:spTree>
    <p:extLst>
      <p:ext uri="{BB962C8B-B14F-4D97-AF65-F5344CB8AC3E}">
        <p14:creationId xmlns:p14="http://schemas.microsoft.com/office/powerpoint/2010/main" val="145040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78C1-FD4A-41EE-AAF3-512C3B47A7E2}"/>
              </a:ext>
            </a:extLst>
          </p:cNvPr>
          <p:cNvSpPr>
            <a:spLocks noGrp="1"/>
          </p:cNvSpPr>
          <p:nvPr>
            <p:ph type="title"/>
          </p:nvPr>
        </p:nvSpPr>
        <p:spPr/>
        <p:txBody>
          <a:bodyPr/>
          <a:lstStyle/>
          <a:p>
            <a:pPr algn="ctr"/>
            <a:r>
              <a:rPr lang="en-GB" dirty="0"/>
              <a:t>At The ZOO</a:t>
            </a:r>
          </a:p>
        </p:txBody>
      </p:sp>
      <p:sp>
        <p:nvSpPr>
          <p:cNvPr id="3" name="Content Placeholder 2">
            <a:extLst>
              <a:ext uri="{FF2B5EF4-FFF2-40B4-BE49-F238E27FC236}">
                <a16:creationId xmlns:a16="http://schemas.microsoft.com/office/drawing/2014/main" id="{41443725-2036-47E6-9C3F-CED2252B1362}"/>
              </a:ext>
            </a:extLst>
          </p:cNvPr>
          <p:cNvSpPr>
            <a:spLocks noGrp="1"/>
          </p:cNvSpPr>
          <p:nvPr>
            <p:ph idx="1"/>
          </p:nvPr>
        </p:nvSpPr>
        <p:spPr/>
        <p:txBody>
          <a:bodyPr/>
          <a:lstStyle/>
          <a:p>
            <a:pPr marL="0" indent="0">
              <a:buNone/>
            </a:pPr>
            <a:endParaRPr lang="en-GB" dirty="0"/>
          </a:p>
          <a:p>
            <a:pPr marL="0" indent="0">
              <a:buNone/>
            </a:pPr>
            <a:r>
              <a:rPr lang="en-GB" dirty="0"/>
              <a:t>4. Did you see any birds. If so, what were they? Name them.</a:t>
            </a:r>
          </a:p>
          <a:p>
            <a:endParaRPr lang="en-GB" dirty="0"/>
          </a:p>
        </p:txBody>
      </p:sp>
    </p:spTree>
    <p:extLst>
      <p:ext uri="{BB962C8B-B14F-4D97-AF65-F5344CB8AC3E}">
        <p14:creationId xmlns:p14="http://schemas.microsoft.com/office/powerpoint/2010/main" val="287006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F1D9-CFFA-49D2-B2DC-3635E8F2D555}"/>
              </a:ext>
            </a:extLst>
          </p:cNvPr>
          <p:cNvSpPr>
            <a:spLocks noGrp="1"/>
          </p:cNvSpPr>
          <p:nvPr>
            <p:ph type="title"/>
          </p:nvPr>
        </p:nvSpPr>
        <p:spPr/>
        <p:txBody>
          <a:bodyPr/>
          <a:lstStyle/>
          <a:p>
            <a:pPr algn="ctr"/>
            <a:r>
              <a:rPr lang="en-GB" dirty="0"/>
              <a:t>AT THE ZOO</a:t>
            </a:r>
          </a:p>
        </p:txBody>
      </p:sp>
      <p:sp>
        <p:nvSpPr>
          <p:cNvPr id="3" name="Content Placeholder 2">
            <a:extLst>
              <a:ext uri="{FF2B5EF4-FFF2-40B4-BE49-F238E27FC236}">
                <a16:creationId xmlns:a16="http://schemas.microsoft.com/office/drawing/2014/main" id="{F7C25C81-73BE-4F9F-8C7C-25004DF6FE02}"/>
              </a:ext>
            </a:extLst>
          </p:cNvPr>
          <p:cNvSpPr>
            <a:spLocks noGrp="1"/>
          </p:cNvSpPr>
          <p:nvPr>
            <p:ph idx="1"/>
          </p:nvPr>
        </p:nvSpPr>
        <p:spPr/>
        <p:txBody>
          <a:bodyPr/>
          <a:lstStyle/>
          <a:p>
            <a:pPr marL="0" indent="0">
              <a:buNone/>
            </a:pPr>
            <a:r>
              <a:rPr lang="en-GB" dirty="0"/>
              <a:t>5. Draw or colour 2 things you saw at the zoo.</a:t>
            </a:r>
          </a:p>
          <a:p>
            <a:pPr marL="0" indent="0">
              <a:buNone/>
            </a:pPr>
            <a:r>
              <a:rPr lang="en-GB" dirty="0"/>
              <a:t> </a:t>
            </a:r>
          </a:p>
        </p:txBody>
      </p:sp>
    </p:spTree>
    <p:extLst>
      <p:ext uri="{BB962C8B-B14F-4D97-AF65-F5344CB8AC3E}">
        <p14:creationId xmlns:p14="http://schemas.microsoft.com/office/powerpoint/2010/main" val="54512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46E2A38-ACC8-44E6-85E2-A79CBAF15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111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F5653-4A77-486A-A048-FC3320A2BF0B}"/>
              </a:ext>
            </a:extLst>
          </p:cNvPr>
          <p:cNvSpPr>
            <a:spLocks noGrp="1"/>
          </p:cNvSpPr>
          <p:nvPr>
            <p:ph type="title"/>
          </p:nvPr>
        </p:nvSpPr>
        <p:spPr>
          <a:xfrm>
            <a:off x="704087" y="438559"/>
            <a:ext cx="3649704" cy="1881559"/>
          </a:xfrm>
        </p:spPr>
        <p:txBody>
          <a:bodyPr>
            <a:normAutofit/>
          </a:bodyPr>
          <a:lstStyle/>
          <a:p>
            <a:r>
              <a:rPr lang="en-GB" sz="3200">
                <a:solidFill>
                  <a:schemeClr val="bg1"/>
                </a:solidFill>
              </a:rPr>
              <a:t>AT THE ZOO</a:t>
            </a:r>
          </a:p>
        </p:txBody>
      </p:sp>
      <p:sp>
        <p:nvSpPr>
          <p:cNvPr id="3" name="Content Placeholder 2">
            <a:extLst>
              <a:ext uri="{FF2B5EF4-FFF2-40B4-BE49-F238E27FC236}">
                <a16:creationId xmlns:a16="http://schemas.microsoft.com/office/drawing/2014/main" id="{F9D685C0-08D8-419B-81ED-209530A43CBE}"/>
              </a:ext>
            </a:extLst>
          </p:cNvPr>
          <p:cNvSpPr>
            <a:spLocks noGrp="1"/>
          </p:cNvSpPr>
          <p:nvPr>
            <p:ph idx="1"/>
          </p:nvPr>
        </p:nvSpPr>
        <p:spPr>
          <a:xfrm>
            <a:off x="4742597" y="438559"/>
            <a:ext cx="6745314" cy="1881559"/>
          </a:xfrm>
        </p:spPr>
        <p:txBody>
          <a:bodyPr anchor="ctr">
            <a:normAutofit/>
          </a:bodyPr>
          <a:lstStyle/>
          <a:p>
            <a:r>
              <a:rPr lang="en-GB" sz="2000">
                <a:solidFill>
                  <a:schemeClr val="bg1"/>
                </a:solidFill>
              </a:rPr>
              <a:t>6. Who made everything you saw at the zoo? Can you find the answer in the Bible? If so, where can it the found?</a:t>
            </a:r>
          </a:p>
          <a:p>
            <a:endParaRPr lang="en-GB" sz="2000">
              <a:solidFill>
                <a:schemeClr val="bg1"/>
              </a:solidFill>
            </a:endParaRPr>
          </a:p>
          <a:p>
            <a:endParaRPr lang="en-GB" sz="2000">
              <a:solidFill>
                <a:schemeClr val="bg1"/>
              </a:solidFill>
            </a:endParaRPr>
          </a:p>
        </p:txBody>
      </p:sp>
      <p:pic>
        <p:nvPicPr>
          <p:cNvPr id="6" name="Picture 5">
            <a:extLst>
              <a:ext uri="{FF2B5EF4-FFF2-40B4-BE49-F238E27FC236}">
                <a16:creationId xmlns:a16="http://schemas.microsoft.com/office/drawing/2014/main" id="{6D78F3E5-E348-4E9D-A053-788A611043FE}"/>
              </a:ext>
            </a:extLst>
          </p:cNvPr>
          <p:cNvPicPr/>
          <p:nvPr/>
        </p:nvPicPr>
        <p:blipFill>
          <a:blip r:embed="rId2">
            <a:extLst>
              <a:ext uri="{28A0092B-C50C-407E-A947-70E740481C1C}">
                <a14:useLocalDpi xmlns:a14="http://schemas.microsoft.com/office/drawing/2010/main" val="0"/>
              </a:ext>
            </a:extLst>
          </a:blip>
          <a:stretch>
            <a:fillRect/>
          </a:stretch>
        </p:blipFill>
        <p:spPr>
          <a:xfrm>
            <a:off x="548639" y="2978074"/>
            <a:ext cx="5422392" cy="3090763"/>
          </a:xfrm>
          <a:prstGeom prst="rect">
            <a:avLst/>
          </a:prstGeom>
        </p:spPr>
      </p:pic>
      <p:graphicFrame>
        <p:nvGraphicFramePr>
          <p:cNvPr id="4" name="Table 3">
            <a:extLst>
              <a:ext uri="{FF2B5EF4-FFF2-40B4-BE49-F238E27FC236}">
                <a16:creationId xmlns:a16="http://schemas.microsoft.com/office/drawing/2014/main" id="{47A18FA2-D68E-42F1-B21E-9A2278570017}"/>
              </a:ext>
            </a:extLst>
          </p:cNvPr>
          <p:cNvGraphicFramePr>
            <a:graphicFrameLocks noGrp="1"/>
          </p:cNvGraphicFramePr>
          <p:nvPr>
            <p:extLst>
              <p:ext uri="{D42A27DB-BD31-4B8C-83A1-F6EECF244321}">
                <p14:modId xmlns:p14="http://schemas.microsoft.com/office/powerpoint/2010/main" val="1237218963"/>
              </p:ext>
            </p:extLst>
          </p:nvPr>
        </p:nvGraphicFramePr>
        <p:xfrm>
          <a:off x="6220969" y="2526664"/>
          <a:ext cx="5422392" cy="3783361"/>
        </p:xfrm>
        <a:graphic>
          <a:graphicData uri="http://schemas.openxmlformats.org/drawingml/2006/table">
            <a:tbl>
              <a:tblPr/>
              <a:tblGrid>
                <a:gridCol w="5422392">
                  <a:extLst>
                    <a:ext uri="{9D8B030D-6E8A-4147-A177-3AD203B41FA5}">
                      <a16:colId xmlns:a16="http://schemas.microsoft.com/office/drawing/2014/main" val="1301869048"/>
                    </a:ext>
                  </a:extLst>
                </a:gridCol>
              </a:tblGrid>
              <a:tr h="2916913">
                <a:tc>
                  <a:txBody>
                    <a:bodyPr/>
                    <a:lstStyle/>
                    <a:p>
                      <a:pPr algn="l" fontAlgn="t">
                        <a:spcBef>
                          <a:spcPts val="0"/>
                        </a:spcBef>
                        <a:spcAft>
                          <a:spcPts val="120"/>
                        </a:spcAft>
                      </a:pPr>
                      <a:r>
                        <a:rPr lang="en-GB" sz="1800" b="0" i="0" u="none" strike="noStrike" dirty="0">
                          <a:solidFill>
                            <a:srgbClr val="202122"/>
                          </a:solidFill>
                          <a:effectLst/>
                          <a:latin typeface="+mn-lt"/>
                          <a:ea typeface="Times New Roman" panose="02020603050405020304" pitchFamily="18" charset="0"/>
                        </a:rPr>
                        <a:t>Genesis 1:25 God made the wild animals according to their kinds, the livestock according to their kinds, and all the creatures that move along the ground according to their kinds. And God saw that it was good.</a:t>
                      </a:r>
                    </a:p>
                    <a:p>
                      <a:pPr algn="l" fontAlgn="t">
                        <a:spcBef>
                          <a:spcPts val="0"/>
                        </a:spcBef>
                        <a:spcAft>
                          <a:spcPts val="120"/>
                        </a:spcAft>
                      </a:pPr>
                      <a:r>
                        <a:rPr lang="en-GB" sz="2000" b="0" i="0" u="none" strike="noStrike" dirty="0">
                          <a:effectLst/>
                          <a:latin typeface="+mn-lt"/>
                        </a:rPr>
                        <a:t>Psalm 50:10 </a:t>
                      </a:r>
                      <a:r>
                        <a:rPr lang="en-GB" sz="2000" b="0" i="0" kern="1200" dirty="0">
                          <a:solidFill>
                            <a:schemeClr val="tx1"/>
                          </a:solidFill>
                          <a:effectLst/>
                          <a:latin typeface="+mn-lt"/>
                          <a:ea typeface="+mn-ea"/>
                          <a:cs typeface="+mn-cs"/>
                        </a:rPr>
                        <a:t>For all the animals of the forest are mine, and I own the cattle on a thousand hills.</a:t>
                      </a:r>
                    </a:p>
                    <a:p>
                      <a:pPr algn="l" fontAlgn="t">
                        <a:spcBef>
                          <a:spcPts val="0"/>
                        </a:spcBef>
                        <a:spcAft>
                          <a:spcPts val="120"/>
                        </a:spcAft>
                      </a:pPr>
                      <a:r>
                        <a:rPr lang="en-GB" sz="18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Psalm 104:24</a:t>
                      </a:r>
                      <a:r>
                        <a:rPr lang="en-GB" sz="1800" b="0" i="0" u="none" strike="noStrike" kern="1200" dirty="0">
                          <a:solidFill>
                            <a:schemeClr val="tx1"/>
                          </a:solidFill>
                          <a:effectLst/>
                          <a:latin typeface="+mn-lt"/>
                          <a:ea typeface="+mn-ea"/>
                          <a:cs typeface="+mn-cs"/>
                        </a:rPr>
                        <a:t> </a:t>
                      </a:r>
                      <a:r>
                        <a:rPr lang="en-GB" sz="1800" b="0" i="0" kern="1200" dirty="0">
                          <a:solidFill>
                            <a:schemeClr val="tx1"/>
                          </a:solidFill>
                          <a:effectLst/>
                          <a:latin typeface="+mn-lt"/>
                          <a:ea typeface="+mn-ea"/>
                          <a:cs typeface="+mn-cs"/>
                        </a:rPr>
                        <a:t>How many are Your works, O LORD! In wisdom You have made them all; the earth is full of Your creatures.</a:t>
                      </a:r>
                    </a:p>
                    <a:p>
                      <a:pPr algn="l" fontAlgn="t">
                        <a:spcBef>
                          <a:spcPts val="0"/>
                        </a:spcBef>
                        <a:spcAft>
                          <a:spcPts val="120"/>
                        </a:spcAft>
                      </a:pPr>
                      <a:endParaRPr lang="en-GB" sz="2000" b="0" i="0" u="none" strike="noStrike" dirty="0">
                        <a:effectLst/>
                        <a:latin typeface="+mn-lt"/>
                      </a:endParaRPr>
                    </a:p>
                    <a:p>
                      <a:pPr algn="l" fontAlgn="t">
                        <a:spcBef>
                          <a:spcPts val="0"/>
                        </a:spcBef>
                        <a:spcAft>
                          <a:spcPts val="120"/>
                        </a:spcAft>
                      </a:pPr>
                      <a:r>
                        <a:rPr lang="en-GB" sz="2000" b="0" i="0" u="none" strike="noStrike" dirty="0">
                          <a:solidFill>
                            <a:srgbClr val="202122"/>
                          </a:solidFill>
                          <a:effectLst/>
                          <a:latin typeface="+mn-lt"/>
                          <a:ea typeface="Times New Roman" panose="02020603050405020304" pitchFamily="18" charset="0"/>
                        </a:rPr>
                        <a:t>God made all the wild and domestic animals that are in the Zoo.</a:t>
                      </a:r>
                      <a:endParaRPr lang="en-GB" sz="2000" b="0" i="0" u="none" strike="noStrike" dirty="0">
                        <a:effectLst/>
                        <a:latin typeface="+mn-lt"/>
                      </a:endParaRPr>
                    </a:p>
                  </a:txBody>
                  <a:tcPr marL="168009" marR="168009" marT="14001" marB="0">
                    <a:lnL>
                      <a:noFill/>
                    </a:lnL>
                    <a:lnR>
                      <a:noFill/>
                    </a:lnR>
                    <a:lnT>
                      <a:noFill/>
                    </a:lnT>
                    <a:lnB>
                      <a:noFill/>
                    </a:lnB>
                  </a:tcPr>
                </a:tc>
                <a:extLst>
                  <a:ext uri="{0D108BD9-81ED-4DB2-BD59-A6C34878D82A}">
                    <a16:rowId xmlns:a16="http://schemas.microsoft.com/office/drawing/2014/main" val="2482697658"/>
                  </a:ext>
                </a:extLst>
              </a:tr>
            </a:tbl>
          </a:graphicData>
        </a:graphic>
      </p:graphicFrame>
    </p:spTree>
    <p:extLst>
      <p:ext uri="{BB962C8B-B14F-4D97-AF65-F5344CB8AC3E}">
        <p14:creationId xmlns:p14="http://schemas.microsoft.com/office/powerpoint/2010/main" val="82240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38079F-3993-485E-AA12-070AB4D71CE6}"/>
              </a:ext>
            </a:extLst>
          </p:cNvPr>
          <p:cNvSpPr/>
          <p:nvPr/>
        </p:nvSpPr>
        <p:spPr>
          <a:xfrm>
            <a:off x="3697357" y="5181600"/>
            <a:ext cx="45719" cy="79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1E8957B-2EF0-4766-A66C-4204FE5ACA7E}"/>
              </a:ext>
            </a:extLst>
          </p:cNvPr>
          <p:cNvSpPr/>
          <p:nvPr/>
        </p:nvSpPr>
        <p:spPr>
          <a:xfrm>
            <a:off x="5445316" y="5539409"/>
            <a:ext cx="6746684" cy="13185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Genesis 5:32-10:10-1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F7DC16-3374-480A-AABD-EECDEE527CF1}"/>
              </a:ext>
            </a:extLst>
          </p:cNvPr>
          <p:cNvPicPr>
            <a:picLocks noChangeAspect="1"/>
          </p:cNvPicPr>
          <p:nvPr/>
        </p:nvPicPr>
        <p:blipFill rotWithShape="1">
          <a:blip r:embed="rId2"/>
          <a:srcRect l="12474" r="38371"/>
          <a:stretch/>
        </p:blipFill>
        <p:spPr>
          <a:xfrm>
            <a:off x="4117521" y="10"/>
            <a:ext cx="8074479" cy="6857990"/>
          </a:xfrm>
          <a:prstGeom prst="rect">
            <a:avLst/>
          </a:prstGeom>
        </p:spPr>
      </p:pic>
      <p:sp>
        <p:nvSpPr>
          <p:cNvPr id="14"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0AD21028-0644-420A-9A97-598F4D89B278}"/>
              </a:ext>
            </a:extLst>
          </p:cNvPr>
          <p:cNvSpPr>
            <a:spLocks noGrp="1"/>
          </p:cNvSpPr>
          <p:nvPr>
            <p:ph idx="1"/>
          </p:nvPr>
        </p:nvSpPr>
        <p:spPr>
          <a:xfrm>
            <a:off x="804672" y="2022601"/>
            <a:ext cx="3941499" cy="4154361"/>
          </a:xfrm>
        </p:spPr>
        <p:txBody>
          <a:bodyPr>
            <a:normAutofit/>
          </a:bodyPr>
          <a:lstStyle/>
          <a:p>
            <a:r>
              <a:rPr lang="en-GB" sz="2000" b="1" baseline="30000" dirty="0"/>
              <a:t>17 </a:t>
            </a:r>
            <a:r>
              <a:rPr lang="en-GB" sz="2000" dirty="0"/>
              <a:t>I am going to bring floodwaters on the earth to destroy all life under the heavens, every creature that has the breath of life in it. Everything on earth will perish. </a:t>
            </a:r>
            <a:r>
              <a:rPr lang="en-GB" sz="2000" b="1" baseline="30000" dirty="0"/>
              <a:t>18 </a:t>
            </a:r>
            <a:r>
              <a:rPr lang="en-GB" sz="2000" dirty="0"/>
              <a:t>But I will establish my covenant with you, and you will enter the ark—you and your sons and your wife and your sons’ wives with you.</a:t>
            </a:r>
            <a:endParaRPr lang="en-US" sz="2000" dirty="0"/>
          </a:p>
        </p:txBody>
      </p:sp>
      <p:sp>
        <p:nvSpPr>
          <p:cNvPr id="6" name="Title 5">
            <a:extLst>
              <a:ext uri="{FF2B5EF4-FFF2-40B4-BE49-F238E27FC236}">
                <a16:creationId xmlns:a16="http://schemas.microsoft.com/office/drawing/2014/main" id="{D2F773AF-967A-46C8-AC70-C733A1A839B8}"/>
              </a:ext>
            </a:extLst>
          </p:cNvPr>
          <p:cNvSpPr>
            <a:spLocks noGrp="1"/>
          </p:cNvSpPr>
          <p:nvPr>
            <p:ph type="title"/>
          </p:nvPr>
        </p:nvSpPr>
        <p:spPr/>
        <p:txBody>
          <a:bodyPr/>
          <a:lstStyle/>
          <a:p>
            <a:pPr algn="ctr"/>
            <a:r>
              <a:rPr lang="en-GB" dirty="0"/>
              <a:t>Genesis 6:17-18</a:t>
            </a:r>
          </a:p>
        </p:txBody>
      </p:sp>
    </p:spTree>
    <p:extLst>
      <p:ext uri="{BB962C8B-B14F-4D97-AF65-F5344CB8AC3E}">
        <p14:creationId xmlns:p14="http://schemas.microsoft.com/office/powerpoint/2010/main" val="4269643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879</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ZOO ANIMALS AWARD REQUIREMENTS</vt:lpstr>
      <vt:lpstr>AT THE ZOO</vt:lpstr>
      <vt:lpstr>At The ZOO  </vt:lpstr>
      <vt:lpstr>AT THE ZOO</vt:lpstr>
      <vt:lpstr>At The ZOO</vt:lpstr>
      <vt:lpstr>AT THE ZOO</vt:lpstr>
      <vt:lpstr>AT THE ZOO</vt:lpstr>
      <vt:lpstr>PowerPoint Presentation</vt:lpstr>
      <vt:lpstr>Genesis 6:17-18</vt:lpstr>
      <vt:lpstr>God saw that all the people on the earth were acting badly,  so he decided to send a flood that would wipe out evil. </vt:lpstr>
      <vt:lpstr> However, there was one good man on earth. His name was Noah and God trusted him. </vt:lpstr>
      <vt:lpstr>God decided that he would save Noah by telling him that the flood was coming. He would instruct Noah to build a really big boat, called an ark. After Noah had built the ark, God told him to put pairs of every animal on the earth in it, a male and female of each type. &amp; 7pairs of each clean animal and 7 pairs of each bird.</vt:lpstr>
      <vt:lpstr>   When Noah, his family and the animals were all safely on the ark, the rain began to fall. It kept falling for forty days and nights. The waters flooded the earth. Every living thing on the face of the earth was wiped out except for Noah, his family and the animals who were safe in the ark.  </vt:lpstr>
      <vt:lpstr>   When the sun came out, the waters started to dry up and the ark came to rest on a mountain called Mount Ararat.  After 150 days of floating, the ark rested on the mountain.  Noah sent out a raven to find dry land, but it kept going back and forth.  A few days later, he sent out a dove. The dove returned straight away because it could not find a resting place. Noah waited a few more days and sent the dove again. It came back with an olive leaf in its beak.  When the dove was sent out again, it did not return.  Noah knew that the ground was dry and that it was safe for him and the animals to come out of the ark.   </vt:lpstr>
      <vt:lpstr>‘  The waters must have dried up completely!’ exclaimed Noah. So, all the animals and Noah’s family left the ark.   God promised that he would never again send another flood that covered the earth and made a rainbow in the sky to remind everyone of his promise.  So when you see a rainbow, remember God’s promise that he will never destroy the earth with the floods again.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 ANIMALS AWARD REQUIREMENTS</dc:title>
  <dc:creator>I Charidza</dc:creator>
  <cp:lastModifiedBy>I Charidza</cp:lastModifiedBy>
  <cp:revision>10</cp:revision>
  <dcterms:created xsi:type="dcterms:W3CDTF">2020-05-24T06:49:14Z</dcterms:created>
  <dcterms:modified xsi:type="dcterms:W3CDTF">2020-05-24T12:10:14Z</dcterms:modified>
</cp:coreProperties>
</file>