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sldIdLst>
    <p:sldId id="256" r:id="rId2"/>
    <p:sldId id="257" r:id="rId3"/>
    <p:sldId id="258" r:id="rId4"/>
    <p:sldId id="266" r:id="rId5"/>
    <p:sldId id="259" r:id="rId6"/>
    <p:sldId id="263" r:id="rId7"/>
    <p:sldId id="276" r:id="rId8"/>
    <p:sldId id="277" r:id="rId9"/>
    <p:sldId id="271" r:id="rId10"/>
    <p:sldId id="272" r:id="rId11"/>
    <p:sldId id="275" r:id="rId12"/>
    <p:sldId id="273" r:id="rId13"/>
    <p:sldId id="279" r:id="rId14"/>
    <p:sldId id="280" r:id="rId15"/>
    <p:sldId id="281" r:id="rId16"/>
    <p:sldId id="282" r:id="rId17"/>
    <p:sldId id="283" r:id="rId18"/>
    <p:sldId id="286" r:id="rId19"/>
    <p:sldId id="284" r:id="rId20"/>
    <p:sldId id="274" r:id="rId21"/>
    <p:sldId id="285" r:id="rId22"/>
    <p:sldId id="264" r:id="rId23"/>
  </p:sldIdLst>
  <p:sldSz cx="12192000" cy="6858000"/>
  <p:notesSz cx="6858000" cy="9144000"/>
  <p:custShowLst>
    <p:custShow name="Custom Show 1" id="0">
      <p:sldLst>
        <p:sld r:id="rId2"/>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E7E70E-726B-4631-BD78-FF23BEDA127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25D9820-B1A2-4EA1-BBBF-0A0391101972}">
      <dgm:prSet/>
      <dgm:spPr/>
      <dgm:t>
        <a:bodyPr/>
        <a:lstStyle/>
        <a:p>
          <a:pPr>
            <a:lnSpc>
              <a:spcPct val="100000"/>
            </a:lnSpc>
          </a:pPr>
          <a:r>
            <a:rPr lang="en-GB"/>
            <a:t>Computer Or phone</a:t>
          </a:r>
          <a:endParaRPr lang="en-US"/>
        </a:p>
      </dgm:t>
    </dgm:pt>
    <dgm:pt modelId="{17A2D81E-BAA9-434E-8F8F-8FFECE646C4D}" type="parTrans" cxnId="{3DE665A4-F878-47C1-B9EC-AB3F1EBD2BFB}">
      <dgm:prSet/>
      <dgm:spPr/>
      <dgm:t>
        <a:bodyPr/>
        <a:lstStyle/>
        <a:p>
          <a:endParaRPr lang="en-US"/>
        </a:p>
      </dgm:t>
    </dgm:pt>
    <dgm:pt modelId="{6DC3D89F-3D8F-42A2-AE02-E226167351BB}" type="sibTrans" cxnId="{3DE665A4-F878-47C1-B9EC-AB3F1EBD2BFB}">
      <dgm:prSet/>
      <dgm:spPr/>
      <dgm:t>
        <a:bodyPr/>
        <a:lstStyle/>
        <a:p>
          <a:endParaRPr lang="en-US"/>
        </a:p>
      </dgm:t>
    </dgm:pt>
    <dgm:pt modelId="{FEC86CE5-C2BA-44CC-BE38-9C5CFF0316EA}">
      <dgm:prSet/>
      <dgm:spPr/>
      <dgm:t>
        <a:bodyPr/>
        <a:lstStyle/>
        <a:p>
          <a:pPr>
            <a:lnSpc>
              <a:spcPct val="100000"/>
            </a:lnSpc>
          </a:pPr>
          <a:endParaRPr lang="en-US" dirty="0"/>
        </a:p>
      </dgm:t>
    </dgm:pt>
    <dgm:pt modelId="{444CA768-4C0F-43F1-B300-863239D7EF6E}" type="parTrans" cxnId="{E95D626D-4AF4-469B-A21B-81C86106436A}">
      <dgm:prSet/>
      <dgm:spPr/>
      <dgm:t>
        <a:bodyPr/>
        <a:lstStyle/>
        <a:p>
          <a:endParaRPr lang="en-US"/>
        </a:p>
      </dgm:t>
    </dgm:pt>
    <dgm:pt modelId="{3A2FC595-78E4-4CCD-8ECE-7F791394419B}" type="sibTrans" cxnId="{E95D626D-4AF4-469B-A21B-81C86106436A}">
      <dgm:prSet/>
      <dgm:spPr/>
      <dgm:t>
        <a:bodyPr/>
        <a:lstStyle/>
        <a:p>
          <a:endParaRPr lang="en-US"/>
        </a:p>
      </dgm:t>
    </dgm:pt>
    <dgm:pt modelId="{99CE02D5-FCBD-40F3-8D42-0B0098962146}">
      <dgm:prSet/>
      <dgm:spPr/>
      <dgm:t>
        <a:bodyPr/>
        <a:lstStyle/>
        <a:p>
          <a:pPr>
            <a:lnSpc>
              <a:spcPct val="100000"/>
            </a:lnSpc>
          </a:pPr>
          <a:r>
            <a:rPr lang="en-GB" dirty="0"/>
            <a:t>Worksheet</a:t>
          </a:r>
          <a:endParaRPr lang="en-US" dirty="0"/>
        </a:p>
      </dgm:t>
    </dgm:pt>
    <dgm:pt modelId="{45819B81-B728-49E3-8D25-3343F7A89E7F}" type="parTrans" cxnId="{60510E37-6A54-4C2E-A057-8F46473CE823}">
      <dgm:prSet/>
      <dgm:spPr/>
      <dgm:t>
        <a:bodyPr/>
        <a:lstStyle/>
        <a:p>
          <a:endParaRPr lang="en-US"/>
        </a:p>
      </dgm:t>
    </dgm:pt>
    <dgm:pt modelId="{6F6A57C7-05DE-42F1-918A-EF0EC53F4446}" type="sibTrans" cxnId="{60510E37-6A54-4C2E-A057-8F46473CE823}">
      <dgm:prSet/>
      <dgm:spPr/>
      <dgm:t>
        <a:bodyPr/>
        <a:lstStyle/>
        <a:p>
          <a:endParaRPr lang="en-US"/>
        </a:p>
      </dgm:t>
    </dgm:pt>
    <dgm:pt modelId="{B4697D59-1C21-4184-82A7-620BAC0F33B0}" type="pres">
      <dgm:prSet presAssocID="{07E7E70E-726B-4631-BD78-FF23BEDA1274}" presName="root" presStyleCnt="0">
        <dgm:presLayoutVars>
          <dgm:dir/>
          <dgm:resizeHandles val="exact"/>
        </dgm:presLayoutVars>
      </dgm:prSet>
      <dgm:spPr/>
    </dgm:pt>
    <dgm:pt modelId="{FCDEBBE8-0BF6-4118-A9A1-C074D4E11709}" type="pres">
      <dgm:prSet presAssocID="{A25D9820-B1A2-4EA1-BBBF-0A0391101972}" presName="compNode" presStyleCnt="0"/>
      <dgm:spPr/>
    </dgm:pt>
    <dgm:pt modelId="{C8C282CA-D8F1-4DE0-8C8C-E8C2A1A06212}" type="pres">
      <dgm:prSet presAssocID="{A25D9820-B1A2-4EA1-BBBF-0A03911019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ADCF6DF0-3193-41FD-B62E-BEBC5FB18475}" type="pres">
      <dgm:prSet presAssocID="{A25D9820-B1A2-4EA1-BBBF-0A0391101972}" presName="spaceRect" presStyleCnt="0"/>
      <dgm:spPr/>
    </dgm:pt>
    <dgm:pt modelId="{8D111A64-B6D0-454C-BA4D-5183BF96616F}" type="pres">
      <dgm:prSet presAssocID="{A25D9820-B1A2-4EA1-BBBF-0A0391101972}" presName="textRect" presStyleLbl="revTx" presStyleIdx="0" presStyleCnt="3">
        <dgm:presLayoutVars>
          <dgm:chMax val="1"/>
          <dgm:chPref val="1"/>
        </dgm:presLayoutVars>
      </dgm:prSet>
      <dgm:spPr/>
    </dgm:pt>
    <dgm:pt modelId="{F7390DBA-3416-44A2-BB66-EAFC1A863531}" type="pres">
      <dgm:prSet presAssocID="{6DC3D89F-3D8F-42A2-AE02-E226167351BB}" presName="sibTrans" presStyleCnt="0"/>
      <dgm:spPr/>
    </dgm:pt>
    <dgm:pt modelId="{9D28378C-B280-4DCE-8992-C1EC3009C92D}" type="pres">
      <dgm:prSet presAssocID="{FEC86CE5-C2BA-44CC-BE38-9C5CFF0316EA}" presName="compNode" presStyleCnt="0"/>
      <dgm:spPr/>
    </dgm:pt>
    <dgm:pt modelId="{F625ABC5-D710-461C-B119-C53D7E45ADD2}" type="pres">
      <dgm:prSet presAssocID="{FEC86CE5-C2BA-44CC-BE38-9C5CFF0316EA}" presName="iconRect" presStyleLbl="node1" presStyleIdx="1" presStyleCnt="3"/>
      <dgm:spPr/>
    </dgm:pt>
    <dgm:pt modelId="{45515D84-0CE2-4C50-93AF-CF073493B3FE}" type="pres">
      <dgm:prSet presAssocID="{FEC86CE5-C2BA-44CC-BE38-9C5CFF0316EA}" presName="spaceRect" presStyleCnt="0"/>
      <dgm:spPr/>
    </dgm:pt>
    <dgm:pt modelId="{D4881A8E-214B-4EC0-919F-E0CA4005A85F}" type="pres">
      <dgm:prSet presAssocID="{FEC86CE5-C2BA-44CC-BE38-9C5CFF0316EA}" presName="textRect" presStyleLbl="revTx" presStyleIdx="1" presStyleCnt="3">
        <dgm:presLayoutVars>
          <dgm:chMax val="1"/>
          <dgm:chPref val="1"/>
        </dgm:presLayoutVars>
      </dgm:prSet>
      <dgm:spPr/>
    </dgm:pt>
    <dgm:pt modelId="{DFDC29AD-2C29-4502-95DF-268764A29AAE}" type="pres">
      <dgm:prSet presAssocID="{3A2FC595-78E4-4CCD-8ECE-7F791394419B}" presName="sibTrans" presStyleCnt="0"/>
      <dgm:spPr/>
    </dgm:pt>
    <dgm:pt modelId="{DF702A43-7C2B-4AA2-B877-B0B0B7785DE1}" type="pres">
      <dgm:prSet presAssocID="{99CE02D5-FCBD-40F3-8D42-0B0098962146}" presName="compNode" presStyleCnt="0"/>
      <dgm:spPr/>
    </dgm:pt>
    <dgm:pt modelId="{0C6591F3-2140-4FD5-BB18-EB737312EF36}" type="pres">
      <dgm:prSet presAssocID="{99CE02D5-FCBD-40F3-8D42-0B0098962146}"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9E5C6456-95FC-4FB2-AFD7-268F3C37B849}" type="pres">
      <dgm:prSet presAssocID="{99CE02D5-FCBD-40F3-8D42-0B0098962146}" presName="spaceRect" presStyleCnt="0"/>
      <dgm:spPr/>
    </dgm:pt>
    <dgm:pt modelId="{AA8B8AC0-C217-4F9C-A7EB-3596E0229CA4}" type="pres">
      <dgm:prSet presAssocID="{99CE02D5-FCBD-40F3-8D42-0B0098962146}" presName="textRect" presStyleLbl="revTx" presStyleIdx="2" presStyleCnt="3">
        <dgm:presLayoutVars>
          <dgm:chMax val="1"/>
          <dgm:chPref val="1"/>
        </dgm:presLayoutVars>
      </dgm:prSet>
      <dgm:spPr/>
    </dgm:pt>
  </dgm:ptLst>
  <dgm:cxnLst>
    <dgm:cxn modelId="{EB82FA25-FE52-44E5-809F-B8AC26C1162A}" type="presOf" srcId="{07E7E70E-726B-4631-BD78-FF23BEDA1274}" destId="{B4697D59-1C21-4184-82A7-620BAC0F33B0}" srcOrd="0" destOrd="0" presId="urn:microsoft.com/office/officeart/2018/2/layout/IconLabelList"/>
    <dgm:cxn modelId="{60510E37-6A54-4C2E-A057-8F46473CE823}" srcId="{07E7E70E-726B-4631-BD78-FF23BEDA1274}" destId="{99CE02D5-FCBD-40F3-8D42-0B0098962146}" srcOrd="2" destOrd="0" parTransId="{45819B81-B728-49E3-8D25-3343F7A89E7F}" sibTransId="{6F6A57C7-05DE-42F1-918A-EF0EC53F4446}"/>
    <dgm:cxn modelId="{DD0A1940-E04C-4B3D-941F-AFD298F71968}" type="presOf" srcId="{99CE02D5-FCBD-40F3-8D42-0B0098962146}" destId="{AA8B8AC0-C217-4F9C-A7EB-3596E0229CA4}" srcOrd="0" destOrd="0" presId="urn:microsoft.com/office/officeart/2018/2/layout/IconLabelList"/>
    <dgm:cxn modelId="{E95D626D-4AF4-469B-A21B-81C86106436A}" srcId="{07E7E70E-726B-4631-BD78-FF23BEDA1274}" destId="{FEC86CE5-C2BA-44CC-BE38-9C5CFF0316EA}" srcOrd="1" destOrd="0" parTransId="{444CA768-4C0F-43F1-B300-863239D7EF6E}" sibTransId="{3A2FC595-78E4-4CCD-8ECE-7F791394419B}"/>
    <dgm:cxn modelId="{13FB3393-E9F8-4533-86D6-E8A50B754307}" type="presOf" srcId="{FEC86CE5-C2BA-44CC-BE38-9C5CFF0316EA}" destId="{D4881A8E-214B-4EC0-919F-E0CA4005A85F}" srcOrd="0" destOrd="0" presId="urn:microsoft.com/office/officeart/2018/2/layout/IconLabelList"/>
    <dgm:cxn modelId="{3DE665A4-F878-47C1-B9EC-AB3F1EBD2BFB}" srcId="{07E7E70E-726B-4631-BD78-FF23BEDA1274}" destId="{A25D9820-B1A2-4EA1-BBBF-0A0391101972}" srcOrd="0" destOrd="0" parTransId="{17A2D81E-BAA9-434E-8F8F-8FFECE646C4D}" sibTransId="{6DC3D89F-3D8F-42A2-AE02-E226167351BB}"/>
    <dgm:cxn modelId="{79D4C3A4-0A44-40E7-A5E8-B91D900A03CC}" type="presOf" srcId="{A25D9820-B1A2-4EA1-BBBF-0A0391101972}" destId="{8D111A64-B6D0-454C-BA4D-5183BF96616F}" srcOrd="0" destOrd="0" presId="urn:microsoft.com/office/officeart/2018/2/layout/IconLabelList"/>
    <dgm:cxn modelId="{4A538BEE-BCE4-46EA-BA31-0B0EFF0C0838}" type="presParOf" srcId="{B4697D59-1C21-4184-82A7-620BAC0F33B0}" destId="{FCDEBBE8-0BF6-4118-A9A1-C074D4E11709}" srcOrd="0" destOrd="0" presId="urn:microsoft.com/office/officeart/2018/2/layout/IconLabelList"/>
    <dgm:cxn modelId="{73CA657B-75D0-4DDE-BE85-4360CDC893F1}" type="presParOf" srcId="{FCDEBBE8-0BF6-4118-A9A1-C074D4E11709}" destId="{C8C282CA-D8F1-4DE0-8C8C-E8C2A1A06212}" srcOrd="0" destOrd="0" presId="urn:microsoft.com/office/officeart/2018/2/layout/IconLabelList"/>
    <dgm:cxn modelId="{A95FE9B3-27CE-4286-8244-265DC8770324}" type="presParOf" srcId="{FCDEBBE8-0BF6-4118-A9A1-C074D4E11709}" destId="{ADCF6DF0-3193-41FD-B62E-BEBC5FB18475}" srcOrd="1" destOrd="0" presId="urn:microsoft.com/office/officeart/2018/2/layout/IconLabelList"/>
    <dgm:cxn modelId="{153F2593-DAAD-42E2-8A71-9532EA84340A}" type="presParOf" srcId="{FCDEBBE8-0BF6-4118-A9A1-C074D4E11709}" destId="{8D111A64-B6D0-454C-BA4D-5183BF96616F}" srcOrd="2" destOrd="0" presId="urn:microsoft.com/office/officeart/2018/2/layout/IconLabelList"/>
    <dgm:cxn modelId="{D2802C1F-50AA-4FC4-93DD-34A5AE57DE9F}" type="presParOf" srcId="{B4697D59-1C21-4184-82A7-620BAC0F33B0}" destId="{F7390DBA-3416-44A2-BB66-EAFC1A863531}" srcOrd="1" destOrd="0" presId="urn:microsoft.com/office/officeart/2018/2/layout/IconLabelList"/>
    <dgm:cxn modelId="{3F2D99DE-0A21-4275-AC4E-29B714E26841}" type="presParOf" srcId="{B4697D59-1C21-4184-82A7-620BAC0F33B0}" destId="{9D28378C-B280-4DCE-8992-C1EC3009C92D}" srcOrd="2" destOrd="0" presId="urn:microsoft.com/office/officeart/2018/2/layout/IconLabelList"/>
    <dgm:cxn modelId="{6C817588-97E4-429A-8552-25DD0302A405}" type="presParOf" srcId="{9D28378C-B280-4DCE-8992-C1EC3009C92D}" destId="{F625ABC5-D710-461C-B119-C53D7E45ADD2}" srcOrd="0" destOrd="0" presId="urn:microsoft.com/office/officeart/2018/2/layout/IconLabelList"/>
    <dgm:cxn modelId="{C5873D77-B067-4E74-A8EA-86019D77AAB0}" type="presParOf" srcId="{9D28378C-B280-4DCE-8992-C1EC3009C92D}" destId="{45515D84-0CE2-4C50-93AF-CF073493B3FE}" srcOrd="1" destOrd="0" presId="urn:microsoft.com/office/officeart/2018/2/layout/IconLabelList"/>
    <dgm:cxn modelId="{97BB8690-552E-4AD9-9D01-DF1B964B0648}" type="presParOf" srcId="{9D28378C-B280-4DCE-8992-C1EC3009C92D}" destId="{D4881A8E-214B-4EC0-919F-E0CA4005A85F}" srcOrd="2" destOrd="0" presId="urn:microsoft.com/office/officeart/2018/2/layout/IconLabelList"/>
    <dgm:cxn modelId="{644BE5EE-98CD-4D3A-8471-63842E8D8ECB}" type="presParOf" srcId="{B4697D59-1C21-4184-82A7-620BAC0F33B0}" destId="{DFDC29AD-2C29-4502-95DF-268764A29AAE}" srcOrd="3" destOrd="0" presId="urn:microsoft.com/office/officeart/2018/2/layout/IconLabelList"/>
    <dgm:cxn modelId="{C4B9F9D9-A9A7-44D4-B002-72DEB1BADFFA}" type="presParOf" srcId="{B4697D59-1C21-4184-82A7-620BAC0F33B0}" destId="{DF702A43-7C2B-4AA2-B877-B0B0B7785DE1}" srcOrd="4" destOrd="0" presId="urn:microsoft.com/office/officeart/2018/2/layout/IconLabelList"/>
    <dgm:cxn modelId="{A67D9D6D-548D-43E0-B567-ABE46C242D76}" type="presParOf" srcId="{DF702A43-7C2B-4AA2-B877-B0B0B7785DE1}" destId="{0C6591F3-2140-4FD5-BB18-EB737312EF36}" srcOrd="0" destOrd="0" presId="urn:microsoft.com/office/officeart/2018/2/layout/IconLabelList"/>
    <dgm:cxn modelId="{45A716A9-2A08-4151-8C49-F0D7AC8D5CA0}" type="presParOf" srcId="{DF702A43-7C2B-4AA2-B877-B0B0B7785DE1}" destId="{9E5C6456-95FC-4FB2-AFD7-268F3C37B849}" srcOrd="1" destOrd="0" presId="urn:microsoft.com/office/officeart/2018/2/layout/IconLabelList"/>
    <dgm:cxn modelId="{1838DE5E-E505-4704-8E32-6485E5E432DD}" type="presParOf" srcId="{DF702A43-7C2B-4AA2-B877-B0B0B7785DE1}" destId="{AA8B8AC0-C217-4F9C-A7EB-3596E0229CA4}"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282CA-D8F1-4DE0-8C8C-E8C2A1A06212}">
      <dsp:nvSpPr>
        <dsp:cNvPr id="0" name=""/>
        <dsp:cNvSpPr/>
      </dsp:nvSpPr>
      <dsp:spPr>
        <a:xfrm>
          <a:off x="915389" y="500729"/>
          <a:ext cx="1248817" cy="12488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11A64-B6D0-454C-BA4D-5183BF96616F}">
      <dsp:nvSpPr>
        <dsp:cNvPr id="0" name=""/>
        <dsp:cNvSpPr/>
      </dsp:nvSpPr>
      <dsp:spPr>
        <a:xfrm>
          <a:off x="152223" y="2097145"/>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r>
            <a:rPr lang="en-GB" sz="2700" kern="1200"/>
            <a:t>Computer Or phone</a:t>
          </a:r>
          <a:endParaRPr lang="en-US" sz="2700" kern="1200"/>
        </a:p>
      </dsp:txBody>
      <dsp:txXfrm>
        <a:off x="152223" y="2097145"/>
        <a:ext cx="2775150" cy="720000"/>
      </dsp:txXfrm>
    </dsp:sp>
    <dsp:sp modelId="{F625ABC5-D710-461C-B119-C53D7E45ADD2}">
      <dsp:nvSpPr>
        <dsp:cNvPr id="0" name=""/>
        <dsp:cNvSpPr/>
      </dsp:nvSpPr>
      <dsp:spPr>
        <a:xfrm>
          <a:off x="4176191" y="500729"/>
          <a:ext cx="1248817" cy="124881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81A8E-214B-4EC0-919F-E0CA4005A85F}">
      <dsp:nvSpPr>
        <dsp:cNvPr id="0" name=""/>
        <dsp:cNvSpPr/>
      </dsp:nvSpPr>
      <dsp:spPr>
        <a:xfrm>
          <a:off x="3413024" y="2097145"/>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endParaRPr lang="en-US" sz="2700" kern="1200" dirty="0"/>
        </a:p>
      </dsp:txBody>
      <dsp:txXfrm>
        <a:off x="3413024" y="2097145"/>
        <a:ext cx="2775150" cy="720000"/>
      </dsp:txXfrm>
    </dsp:sp>
    <dsp:sp modelId="{0C6591F3-2140-4FD5-BB18-EB737312EF36}">
      <dsp:nvSpPr>
        <dsp:cNvPr id="0" name=""/>
        <dsp:cNvSpPr/>
      </dsp:nvSpPr>
      <dsp:spPr>
        <a:xfrm>
          <a:off x="7436992" y="500729"/>
          <a:ext cx="1248817" cy="12488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8B8AC0-C217-4F9C-A7EB-3596E0229CA4}">
      <dsp:nvSpPr>
        <dsp:cNvPr id="0" name=""/>
        <dsp:cNvSpPr/>
      </dsp:nvSpPr>
      <dsp:spPr>
        <a:xfrm>
          <a:off x="6673826" y="2097145"/>
          <a:ext cx="27751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pPr>
          <a:r>
            <a:rPr lang="en-GB" sz="2700" kern="1200" dirty="0"/>
            <a:t>Worksheet</a:t>
          </a:r>
          <a:endParaRPr lang="en-US" sz="2700" kern="1200" dirty="0"/>
        </a:p>
      </dsp:txBody>
      <dsp:txXfrm>
        <a:off x="6673826" y="2097145"/>
        <a:ext cx="27751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64337BE-B292-4208-AB6D-70123FD64420}"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451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CF85B-4251-402A-80C5-D71C070FE48F}"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337BE-B292-4208-AB6D-70123FD64420}" type="slidenum">
              <a:rPr lang="en-GB" smtClean="0"/>
              <a:t>‹#›</a:t>
            </a:fld>
            <a:endParaRPr lang="en-GB"/>
          </a:p>
        </p:txBody>
      </p:sp>
    </p:spTree>
    <p:extLst>
      <p:ext uri="{BB962C8B-B14F-4D97-AF65-F5344CB8AC3E}">
        <p14:creationId xmlns:p14="http://schemas.microsoft.com/office/powerpoint/2010/main" val="3405307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487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167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spTree>
    <p:extLst>
      <p:ext uri="{BB962C8B-B14F-4D97-AF65-F5344CB8AC3E}">
        <p14:creationId xmlns:p14="http://schemas.microsoft.com/office/powerpoint/2010/main" val="2902672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599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909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58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685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spTree>
    <p:extLst>
      <p:ext uri="{BB962C8B-B14F-4D97-AF65-F5344CB8AC3E}">
        <p14:creationId xmlns:p14="http://schemas.microsoft.com/office/powerpoint/2010/main" val="144276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CF85B-4251-402A-80C5-D71C070FE48F}"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4337BE-B292-4208-AB6D-70123FD64420}"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40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ECF85B-4251-402A-80C5-D71C070FE48F}"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337BE-B292-4208-AB6D-70123FD64420}" type="slidenum">
              <a:rPr lang="en-GB" smtClean="0"/>
              <a:t>‹#›</a:t>
            </a:fld>
            <a:endParaRPr lang="en-GB"/>
          </a:p>
        </p:txBody>
      </p:sp>
    </p:spTree>
    <p:extLst>
      <p:ext uri="{BB962C8B-B14F-4D97-AF65-F5344CB8AC3E}">
        <p14:creationId xmlns:p14="http://schemas.microsoft.com/office/powerpoint/2010/main" val="2557770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ECF85B-4251-402A-80C5-D71C070FE48F}" type="datetimeFigureOut">
              <a:rPr lang="en-GB" smtClean="0"/>
              <a:t>05/04/2021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4337BE-B292-4208-AB6D-70123FD64420}"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1015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CF85B-4251-402A-80C5-D71C070FE48F}" type="datetimeFigureOut">
              <a:rPr lang="en-GB" smtClean="0"/>
              <a:t>05/04/2021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4337BE-B292-4208-AB6D-70123FD64420}"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62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CF85B-4251-402A-80C5-D71C070FE48F}" type="datetimeFigureOut">
              <a:rPr lang="en-GB" smtClean="0"/>
              <a:t>05/04/2021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4337BE-B292-4208-AB6D-70123FD64420}" type="slidenum">
              <a:rPr lang="en-GB" smtClean="0"/>
              <a:t>‹#›</a:t>
            </a:fld>
            <a:endParaRPr lang="en-GB"/>
          </a:p>
        </p:txBody>
      </p:sp>
    </p:spTree>
    <p:extLst>
      <p:ext uri="{BB962C8B-B14F-4D97-AF65-F5344CB8AC3E}">
        <p14:creationId xmlns:p14="http://schemas.microsoft.com/office/powerpoint/2010/main" val="155493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CF85B-4251-402A-80C5-D71C070FE48F}"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337BE-B292-4208-AB6D-70123FD64420}"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56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ECF85B-4251-402A-80C5-D71C070FE48F}"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4337BE-B292-4208-AB6D-70123FD64420}" type="slidenum">
              <a:rPr lang="en-GB" smtClean="0"/>
              <a:t>‹#›</a:t>
            </a:fld>
            <a:endParaRPr lang="en-GB"/>
          </a:p>
        </p:txBody>
      </p:sp>
    </p:spTree>
    <p:extLst>
      <p:ext uri="{BB962C8B-B14F-4D97-AF65-F5344CB8AC3E}">
        <p14:creationId xmlns:p14="http://schemas.microsoft.com/office/powerpoint/2010/main" val="1826443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ECF85B-4251-402A-80C5-D71C070FE48F}" type="datetimeFigureOut">
              <a:rPr lang="en-GB" smtClean="0"/>
              <a:t>05/04/2021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4337BE-B292-4208-AB6D-70123FD64420}" type="slidenum">
              <a:rPr lang="en-GB" smtClean="0"/>
              <a:t>‹#›</a:t>
            </a:fld>
            <a:endParaRPr lang="en-GB"/>
          </a:p>
        </p:txBody>
      </p:sp>
    </p:spTree>
    <p:extLst>
      <p:ext uri="{BB962C8B-B14F-4D97-AF65-F5344CB8AC3E}">
        <p14:creationId xmlns:p14="http://schemas.microsoft.com/office/powerpoint/2010/main" val="124368132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www.secarea8pathfinders.co.uk/"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biblegateway.com/"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whiteestate.org/search/search.as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cas.com/connect/videos/ucas/teacher-training?v=/arranging-school-experience-independently"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B85D-01CF-40AA-BA20-2E130E8A4697}"/>
              </a:ext>
            </a:extLst>
          </p:cNvPr>
          <p:cNvSpPr>
            <a:spLocks noGrp="1"/>
          </p:cNvSpPr>
          <p:nvPr>
            <p:ph type="ctrTitle"/>
          </p:nvPr>
        </p:nvSpPr>
        <p:spPr>
          <a:xfrm>
            <a:off x="2692398" y="1862492"/>
            <a:ext cx="6815669" cy="1515533"/>
          </a:xfrm>
        </p:spPr>
        <p:txBody>
          <a:bodyPr>
            <a:normAutofit/>
          </a:bodyPr>
          <a:lstStyle/>
          <a:p>
            <a:r>
              <a:rPr lang="en-GB" dirty="0"/>
              <a:t>Teaching Honour</a:t>
            </a:r>
          </a:p>
        </p:txBody>
      </p:sp>
      <p:sp>
        <p:nvSpPr>
          <p:cNvPr id="3" name="Subtitle 2">
            <a:extLst>
              <a:ext uri="{FF2B5EF4-FFF2-40B4-BE49-F238E27FC236}">
                <a16:creationId xmlns:a16="http://schemas.microsoft.com/office/drawing/2014/main" id="{5AC4D63E-F7A0-465C-9839-738F53AFAE0F}"/>
              </a:ext>
            </a:extLst>
          </p:cNvPr>
          <p:cNvSpPr>
            <a:spLocks noGrp="1"/>
          </p:cNvSpPr>
          <p:nvPr>
            <p:ph type="subTitle" idx="1"/>
          </p:nvPr>
        </p:nvSpPr>
        <p:spPr/>
        <p:txBody>
          <a:bodyPr>
            <a:normAutofit fontScale="85000" lnSpcReduction="20000"/>
          </a:bodyPr>
          <a:lstStyle/>
          <a:p>
            <a:endParaRPr lang="en-GB" dirty="0"/>
          </a:p>
          <a:p>
            <a:endParaRPr lang="en-GB" dirty="0"/>
          </a:p>
          <a:p>
            <a:r>
              <a:rPr lang="en-GB" dirty="0"/>
              <a:t>                                                                                                               </a:t>
            </a:r>
            <a:r>
              <a:rPr lang="en-GB" sz="2400" b="1" dirty="0"/>
              <a:t>Guides requirement of an honour never completed before</a:t>
            </a:r>
          </a:p>
        </p:txBody>
      </p:sp>
      <p:pic>
        <p:nvPicPr>
          <p:cNvPr id="4" name="Picture 3">
            <a:extLst>
              <a:ext uri="{FF2B5EF4-FFF2-40B4-BE49-F238E27FC236}">
                <a16:creationId xmlns:a16="http://schemas.microsoft.com/office/drawing/2014/main" id="{2FC956AB-942A-448C-9507-F0FF755931F8}"/>
              </a:ext>
            </a:extLst>
          </p:cNvPr>
          <p:cNvPicPr>
            <a:picLocks noChangeAspect="1"/>
          </p:cNvPicPr>
          <p:nvPr/>
        </p:nvPicPr>
        <p:blipFill>
          <a:blip r:embed="rId3"/>
          <a:stretch>
            <a:fillRect/>
          </a:stretch>
        </p:blipFill>
        <p:spPr>
          <a:xfrm>
            <a:off x="10565242" y="297816"/>
            <a:ext cx="809524" cy="809524"/>
          </a:xfrm>
          <a:prstGeom prst="rect">
            <a:avLst/>
          </a:prstGeom>
        </p:spPr>
      </p:pic>
      <p:pic>
        <p:nvPicPr>
          <p:cNvPr id="5" name="Picture 4">
            <a:extLst>
              <a:ext uri="{FF2B5EF4-FFF2-40B4-BE49-F238E27FC236}">
                <a16:creationId xmlns:a16="http://schemas.microsoft.com/office/drawing/2014/main" id="{FD1E9B4F-A607-4A4C-8942-A85BB133338D}"/>
              </a:ext>
            </a:extLst>
          </p:cNvPr>
          <p:cNvPicPr>
            <a:picLocks noChangeAspect="1"/>
          </p:cNvPicPr>
          <p:nvPr/>
        </p:nvPicPr>
        <p:blipFill>
          <a:blip r:embed="rId4"/>
          <a:stretch>
            <a:fillRect/>
          </a:stretch>
        </p:blipFill>
        <p:spPr>
          <a:xfrm>
            <a:off x="333165" y="154068"/>
            <a:ext cx="838095" cy="828571"/>
          </a:xfrm>
          <a:prstGeom prst="rect">
            <a:avLst/>
          </a:prstGeom>
        </p:spPr>
      </p:pic>
      <p:graphicFrame>
        <p:nvGraphicFramePr>
          <p:cNvPr id="7" name="Table 6">
            <a:extLst>
              <a:ext uri="{FF2B5EF4-FFF2-40B4-BE49-F238E27FC236}">
                <a16:creationId xmlns:a16="http://schemas.microsoft.com/office/drawing/2014/main" id="{39AC2E88-FF2D-43A0-8302-4576D5687BC0}"/>
              </a:ext>
            </a:extLst>
          </p:cNvPr>
          <p:cNvGraphicFramePr>
            <a:graphicFrameLocks noGrp="1"/>
          </p:cNvGraphicFramePr>
          <p:nvPr>
            <p:extLst>
              <p:ext uri="{D42A27DB-BD31-4B8C-83A1-F6EECF244321}">
                <p14:modId xmlns:p14="http://schemas.microsoft.com/office/powerpoint/2010/main" val="3603428189"/>
              </p:ext>
            </p:extLst>
          </p:nvPr>
        </p:nvGraphicFramePr>
        <p:xfrm>
          <a:off x="2849145" y="297816"/>
          <a:ext cx="6515100" cy="563880"/>
        </p:xfrm>
        <a:graphic>
          <a:graphicData uri="http://schemas.openxmlformats.org/drawingml/2006/table">
            <a:tbl>
              <a:tblPr firstRow="1" firstCol="1" lastRow="1" lastCol="1" bandRow="1" bandCol="1"/>
              <a:tblGrid>
                <a:gridCol w="6515100">
                  <a:extLst>
                    <a:ext uri="{9D8B030D-6E8A-4147-A177-3AD203B41FA5}">
                      <a16:colId xmlns:a16="http://schemas.microsoft.com/office/drawing/2014/main" val="2739920808"/>
                    </a:ext>
                  </a:extLst>
                </a:gridCol>
              </a:tblGrid>
              <a:tr h="0">
                <a:tc>
                  <a:txBody>
                    <a:bodyPr/>
                    <a:lstStyle/>
                    <a:p>
                      <a:r>
                        <a:rPr lang="en-GB" sz="700" dirty="0">
                          <a:solidFill>
                            <a:schemeClr val="bg1"/>
                          </a:solidFill>
                          <a:effectLst/>
                          <a:latin typeface="Times New Roman" panose="02020603050405020304" pitchFamily="18" charset="0"/>
                          <a:ea typeface="Times New Roman" panose="02020603050405020304" pitchFamily="18" charset="0"/>
                        </a:rPr>
                        <a:t>Basildon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Bury St. Edmunds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Cambridge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Chelmsford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Colchester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Gorleston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a:t>
                      </a:r>
                      <a:r>
                        <a:rPr lang="en-GB" sz="700" dirty="0" err="1">
                          <a:solidFill>
                            <a:schemeClr val="bg1"/>
                          </a:solidFill>
                          <a:effectLst/>
                          <a:latin typeface="Times New Roman" panose="02020603050405020304" pitchFamily="18" charset="0"/>
                          <a:ea typeface="Times New Roman" panose="02020603050405020304" pitchFamily="18" charset="0"/>
                        </a:rPr>
                        <a:t>Grays</a:t>
                      </a:r>
                      <a:r>
                        <a:rPr lang="en-GB" sz="700" dirty="0">
                          <a:solidFill>
                            <a:schemeClr val="bg1"/>
                          </a:solidFill>
                          <a:effectLst/>
                          <a:latin typeface="Times New Roman" panose="02020603050405020304" pitchFamily="18" charset="0"/>
                          <a:ea typeface="Times New Roman" panose="02020603050405020304" pitchFamily="18" charset="0"/>
                        </a:rPr>
                        <a:t>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Ipswich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Kings Lynn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Lowestoft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Norwich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Oulton Broad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Peterborough </a:t>
                      </a:r>
                      <a:r>
                        <a:rPr lang="en-GB" sz="700" dirty="0">
                          <a:solidFill>
                            <a:schemeClr val="bg1"/>
                          </a:solidFill>
                          <a:effectLst/>
                          <a:latin typeface="Wingdings" panose="05000000000000000000" pitchFamily="2" charset="2"/>
                          <a:ea typeface="Times New Roman" panose="02020603050405020304" pitchFamily="18" charset="0"/>
                          <a:cs typeface="Wingdings" panose="05000000000000000000" pitchFamily="2" charset="2"/>
                        </a:rPr>
                        <a:t></a:t>
                      </a:r>
                      <a:r>
                        <a:rPr lang="en-GB" sz="700" dirty="0">
                          <a:solidFill>
                            <a:schemeClr val="bg1"/>
                          </a:solidFill>
                          <a:effectLst/>
                          <a:latin typeface="Times New Roman" panose="02020603050405020304" pitchFamily="18" charset="0"/>
                          <a:ea typeface="Times New Roman" panose="02020603050405020304" pitchFamily="18" charset="0"/>
                        </a:rPr>
                        <a:t>  Southend </a:t>
                      </a:r>
                      <a:endParaRPr lang="en-GB" sz="12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250049706"/>
                  </a:ext>
                </a:extLst>
              </a:tr>
              <a:tr h="0">
                <a:tc>
                  <a:txBody>
                    <a:bodyPr/>
                    <a:lstStyle/>
                    <a:p>
                      <a:pPr algn="r"/>
                      <a:r>
                        <a:rPr lang="en-GB" sz="750" dirty="0">
                          <a:solidFill>
                            <a:srgbClr val="808080"/>
                          </a:solidFill>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r"/>
                      <a:r>
                        <a:rPr lang="en-GB" sz="750" dirty="0">
                          <a:solidFill>
                            <a:srgbClr val="808080"/>
                          </a:solidFill>
                          <a:effectLst/>
                          <a:latin typeface="Times New Roman" panose="02020603050405020304" pitchFamily="18"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algn="r"/>
                      <a:r>
                        <a:rPr lang="en-GB" sz="800" u="sng" dirty="0">
                          <a:solidFill>
                            <a:schemeClr val="bg1"/>
                          </a:solidFill>
                          <a:effectLst/>
                          <a:latin typeface="Times New Roman" panose="02020603050405020304" pitchFamily="18" charset="0"/>
                          <a:ea typeface="Times New Roman" panose="02020603050405020304" pitchFamily="18" charset="0"/>
                          <a:hlinkClick r:id="rId5">
                            <a:extLst>
                              <a:ext uri="{A12FA001-AC4F-418D-AE19-62706E023703}">
                                <ahyp:hlinkClr xmlns:ahyp="http://schemas.microsoft.com/office/drawing/2018/hyperlinkcolor" val="tx"/>
                              </a:ext>
                            </a:extLst>
                          </a:hlinkClick>
                        </a:rPr>
                        <a:t>www.secarea8pathfinders.co.uk</a:t>
                      </a:r>
                      <a:r>
                        <a:rPr lang="en-GB" sz="800" dirty="0">
                          <a:solidFill>
                            <a:schemeClr val="bg1"/>
                          </a:solidFill>
                          <a:effectLst/>
                          <a:latin typeface="Times New Roman" panose="02020603050405020304" pitchFamily="18" charset="0"/>
                          <a:ea typeface="Times New Roman" panose="02020603050405020304" pitchFamily="18" charset="0"/>
                        </a:rPr>
                        <a:t>       </a:t>
                      </a:r>
                      <a:r>
                        <a:rPr lang="en-GB" sz="800" dirty="0">
                          <a:solidFill>
                            <a:srgbClr val="0000FF"/>
                          </a:solidFill>
                          <a:effectLst/>
                          <a:latin typeface="Times New Roman" panose="02020603050405020304" pitchFamily="18" charset="0"/>
                          <a:ea typeface="Times New Roman" panose="02020603050405020304" pitchFamily="18" charset="0"/>
                        </a:rPr>
                        <a:t>.</a:t>
                      </a:r>
                      <a:endParaRPr lang="en-GB" sz="12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75215137"/>
                  </a:ext>
                </a:extLst>
              </a:tr>
            </a:tbl>
          </a:graphicData>
        </a:graphic>
      </p:graphicFrame>
      <p:pic>
        <p:nvPicPr>
          <p:cNvPr id="6" name="Picture 5">
            <a:extLst>
              <a:ext uri="{FF2B5EF4-FFF2-40B4-BE49-F238E27FC236}">
                <a16:creationId xmlns:a16="http://schemas.microsoft.com/office/drawing/2014/main" id="{DB150CF2-0E85-4874-94B1-18B0136FE510}"/>
              </a:ext>
            </a:extLst>
          </p:cNvPr>
          <p:cNvPicPr>
            <a:picLocks noChangeAspect="1"/>
          </p:cNvPicPr>
          <p:nvPr/>
        </p:nvPicPr>
        <p:blipFill>
          <a:blip r:embed="rId6"/>
          <a:stretch>
            <a:fillRect/>
          </a:stretch>
        </p:blipFill>
        <p:spPr>
          <a:xfrm>
            <a:off x="8749717" y="1644140"/>
            <a:ext cx="938337" cy="780277"/>
          </a:xfrm>
          <a:prstGeom prst="rect">
            <a:avLst/>
          </a:prstGeom>
        </p:spPr>
      </p:pic>
    </p:spTree>
    <p:extLst>
      <p:ext uri="{BB962C8B-B14F-4D97-AF65-F5344CB8AC3E}">
        <p14:creationId xmlns:p14="http://schemas.microsoft.com/office/powerpoint/2010/main" val="3747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1295402" y="982132"/>
            <a:ext cx="9601196" cy="1303867"/>
          </a:xfrm>
        </p:spPr>
        <p:txBody>
          <a:bodyPr>
            <a:normAutofit/>
          </a:bodyPr>
          <a:lstStyle/>
          <a:p>
            <a:pPr>
              <a:lnSpc>
                <a:spcPct val="90000"/>
              </a:lnSpc>
            </a:pPr>
            <a:r>
              <a:rPr lang="en-GB" sz="2800" b="1">
                <a:effectLst/>
                <a:latin typeface="Arial" panose="020B0604020202020204" pitchFamily="34" charset="0"/>
                <a:ea typeface="Times New Roman" panose="02020603050405020304" pitchFamily="18" charset="0"/>
              </a:rPr>
              <a:t>3. Interview at least two teachers/Counsellors with the following questions</a:t>
            </a:r>
            <a:br>
              <a:rPr lang="en-GB" sz="2800" b="1">
                <a:effectLst/>
                <a:latin typeface="Arial" panose="020B0604020202020204" pitchFamily="34" charset="0"/>
                <a:ea typeface="Times New Roman" panose="02020603050405020304" pitchFamily="18" charset="0"/>
              </a:rPr>
            </a:br>
            <a:endParaRPr lang="en-GB" sz="2800" b="1">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1295402" y="2556932"/>
            <a:ext cx="6256866" cy="3318936"/>
          </a:xfrm>
        </p:spPr>
        <p:txBody>
          <a:bodyPr>
            <a:normAutofit/>
          </a:bodyPr>
          <a:lstStyle/>
          <a:p>
            <a:pPr marL="0" indent="0">
              <a:buNone/>
            </a:pPr>
            <a:r>
              <a:rPr lang="en-GB" sz="2200"/>
              <a:t>a. Why did you choose to become a teacher?</a:t>
            </a:r>
            <a:br>
              <a:rPr lang="en-GB" sz="2200"/>
            </a:br>
            <a:r>
              <a:rPr lang="en-GB" sz="2200"/>
              <a:t>b. What part of teaching do you like the best?</a:t>
            </a:r>
            <a:br>
              <a:rPr lang="en-GB" sz="2200"/>
            </a:br>
            <a:r>
              <a:rPr lang="en-GB" sz="2200"/>
              <a:t>c. What part of teaching do you like the least?</a:t>
            </a:r>
            <a:br>
              <a:rPr lang="en-GB" sz="2200"/>
            </a:br>
            <a:r>
              <a:rPr lang="en-GB" sz="2200"/>
              <a:t>d. What do you do to get ready for a school year?</a:t>
            </a:r>
            <a:br>
              <a:rPr lang="en-GB" sz="2200"/>
            </a:br>
            <a:r>
              <a:rPr lang="en-GB" sz="2200"/>
              <a:t>e. What do you do to get ready for a school day?</a:t>
            </a:r>
            <a:br>
              <a:rPr lang="en-GB" sz="2200"/>
            </a:br>
            <a:r>
              <a:rPr lang="en-GB" sz="2200"/>
              <a:t>f. What teacher-related activities do you do after school is out each day?</a:t>
            </a:r>
            <a:br>
              <a:rPr lang="en-GB" sz="2200"/>
            </a:br>
            <a:r>
              <a:rPr lang="en-GB" sz="2200"/>
              <a:t>g. What are some qualities of a good teacher?</a:t>
            </a:r>
            <a:br>
              <a:rPr lang="en-GB" sz="2200"/>
            </a:br>
            <a:r>
              <a:rPr lang="en-GB" sz="2200"/>
              <a:t>h. What are the responsibilities and duties of a teacher?</a:t>
            </a:r>
          </a:p>
        </p:txBody>
      </p:sp>
      <p:pic>
        <p:nvPicPr>
          <p:cNvPr id="4" name="Picture 3">
            <a:extLst>
              <a:ext uri="{FF2B5EF4-FFF2-40B4-BE49-F238E27FC236}">
                <a16:creationId xmlns:a16="http://schemas.microsoft.com/office/drawing/2014/main" id="{CDA792D7-BF60-494B-992A-B5275EEEE6D9}"/>
              </a:ext>
            </a:extLst>
          </p:cNvPr>
          <p:cNvPicPr>
            <a:picLocks noChangeAspect="1"/>
          </p:cNvPicPr>
          <p:nvPr/>
        </p:nvPicPr>
        <p:blipFill rotWithShape="1">
          <a:blip r:embed="rId3"/>
          <a:srcRect r="4869"/>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21141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1295402" y="982132"/>
            <a:ext cx="9601196" cy="1303867"/>
          </a:xfrm>
        </p:spPr>
        <p:txBody>
          <a:bodyPr>
            <a:normAutofit/>
          </a:bodyPr>
          <a:lstStyle/>
          <a:p>
            <a:pPr>
              <a:lnSpc>
                <a:spcPct val="90000"/>
              </a:lnSpc>
            </a:pPr>
            <a:r>
              <a:rPr lang="en-GB" sz="2800" b="1">
                <a:solidFill>
                  <a:srgbClr val="262626"/>
                </a:solidFill>
                <a:effectLst/>
                <a:latin typeface="Arial" panose="020B0604020202020204" pitchFamily="34" charset="0"/>
                <a:ea typeface="Times New Roman" panose="02020603050405020304" pitchFamily="18" charset="0"/>
              </a:rPr>
              <a:t>3. Interview at least two teachers/Counsellors with the following questions</a:t>
            </a:r>
            <a:br>
              <a:rPr lang="en-GB" sz="2800" b="1">
                <a:solidFill>
                  <a:srgbClr val="262626"/>
                </a:solidFill>
                <a:effectLst/>
                <a:latin typeface="Arial" panose="020B0604020202020204" pitchFamily="34" charset="0"/>
                <a:ea typeface="Times New Roman" panose="02020603050405020304" pitchFamily="18" charset="0"/>
              </a:rPr>
            </a:br>
            <a:endParaRPr lang="en-GB" sz="2800" b="1">
              <a:solidFill>
                <a:srgbClr val="262626"/>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780175" y="2449585"/>
            <a:ext cx="7222921" cy="3800213"/>
          </a:xfrm>
        </p:spPr>
        <p:txBody>
          <a:bodyPr>
            <a:normAutofit fontScale="92500" lnSpcReduction="10000"/>
          </a:bodyPr>
          <a:lstStyle/>
          <a:p>
            <a:pPr>
              <a:lnSpc>
                <a:spcPct val="90000"/>
              </a:lnSpc>
            </a:pPr>
            <a:r>
              <a:rPr lang="en-GB" sz="1300" dirty="0">
                <a:solidFill>
                  <a:srgbClr val="262626"/>
                </a:solidFill>
              </a:rPr>
              <a:t> </a:t>
            </a:r>
            <a:r>
              <a:rPr lang="en-GB" sz="1800" dirty="0">
                <a:solidFill>
                  <a:srgbClr val="262626"/>
                </a:solidFill>
              </a:rPr>
              <a:t>Teachers love to tell stories, and love to spend time with people... be prepared to listen!</a:t>
            </a:r>
          </a:p>
          <a:p>
            <a:pPr>
              <a:lnSpc>
                <a:spcPct val="90000"/>
              </a:lnSpc>
            </a:pPr>
            <a:r>
              <a:rPr lang="en-GB" sz="1800" dirty="0">
                <a:solidFill>
                  <a:srgbClr val="262626"/>
                </a:solidFill>
              </a:rPr>
              <a:t>Because teachers love people, they often have a hard time saying "no" or "could we do the interview later?" even when they are really busy and have lots of demands on their time. So, be polite and alert to what might be going on in the teacher's life and try to find a time not too near test week, a holiday, or the beginning or end of a term.</a:t>
            </a:r>
          </a:p>
          <a:p>
            <a:pPr>
              <a:lnSpc>
                <a:spcPct val="90000"/>
              </a:lnSpc>
            </a:pPr>
            <a:r>
              <a:rPr lang="en-GB" sz="1800" dirty="0">
                <a:solidFill>
                  <a:srgbClr val="262626"/>
                </a:solidFill>
              </a:rPr>
              <a:t>Take good notes. Teachers love to see that you care enough to write it down!</a:t>
            </a:r>
          </a:p>
          <a:p>
            <a:pPr>
              <a:lnSpc>
                <a:spcPct val="90000"/>
              </a:lnSpc>
            </a:pPr>
            <a:r>
              <a:rPr lang="en-GB" sz="1800" dirty="0">
                <a:solidFill>
                  <a:srgbClr val="262626"/>
                </a:solidFill>
              </a:rPr>
              <a:t>If your selected teacher is okay with it, record your interview on an audio or video device. This will allow you to go back and "review" what you've learned from the interview.</a:t>
            </a:r>
          </a:p>
          <a:p>
            <a:pPr>
              <a:lnSpc>
                <a:spcPct val="90000"/>
              </a:lnSpc>
            </a:pPr>
            <a:r>
              <a:rPr lang="en-GB" sz="1800" dirty="0">
                <a:solidFill>
                  <a:srgbClr val="262626"/>
                </a:solidFill>
              </a:rPr>
              <a:t>Don't limit yourself to this list of interview questions. Get your heart involved in the interview, and learn what you can about the teacher and what it is like to be one. This is a special one-on-one opportunity you have with a special person. Make the most of it!</a:t>
            </a:r>
          </a:p>
        </p:txBody>
      </p:sp>
      <p:pic>
        <p:nvPicPr>
          <p:cNvPr id="4" name="Picture 3">
            <a:extLst>
              <a:ext uri="{FF2B5EF4-FFF2-40B4-BE49-F238E27FC236}">
                <a16:creationId xmlns:a16="http://schemas.microsoft.com/office/drawing/2014/main" id="{7E2DD0DC-9E80-4489-B523-1152FBBD355E}"/>
              </a:ext>
            </a:extLst>
          </p:cNvPr>
          <p:cNvPicPr>
            <a:picLocks noChangeAspect="1"/>
          </p:cNvPicPr>
          <p:nvPr/>
        </p:nvPicPr>
        <p:blipFill>
          <a:blip r:embed="rId3"/>
          <a:stretch>
            <a:fillRect/>
          </a:stretch>
        </p:blipFill>
        <p:spPr>
          <a:xfrm>
            <a:off x="8085026" y="2770620"/>
            <a:ext cx="2739728" cy="2713759"/>
          </a:xfrm>
          <a:prstGeom prst="rect">
            <a:avLst/>
          </a:prstGeom>
          <a:ln w="57150" cmpd="thickThin">
            <a:solidFill>
              <a:srgbClr val="7F7F7F"/>
            </a:solidFill>
            <a:miter lim="800000"/>
          </a:ln>
        </p:spPr>
      </p:pic>
    </p:spTree>
    <p:extLst>
      <p:ext uri="{BB962C8B-B14F-4D97-AF65-F5344CB8AC3E}">
        <p14:creationId xmlns:p14="http://schemas.microsoft.com/office/powerpoint/2010/main" val="246928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2" y="2556932"/>
            <a:ext cx="9944874" cy="3318936"/>
          </a:xfrm>
        </p:spPr>
        <p:txBody>
          <a:bodyPr>
            <a:normAutofit/>
          </a:bodyPr>
          <a:lstStyle/>
          <a:p>
            <a:r>
              <a:rPr lang="en-GB" sz="2800" dirty="0">
                <a:solidFill>
                  <a:srgbClr val="262626"/>
                </a:solidFill>
              </a:rPr>
              <a:t>The Bible can be searched online at </a:t>
            </a:r>
            <a:r>
              <a:rPr lang="en-GB" sz="2800" dirty="0">
                <a:solidFill>
                  <a:srgbClr val="C00000"/>
                </a:solidFill>
                <a:hlinkClick r:id="rId3">
                  <a:extLst>
                    <a:ext uri="{A12FA001-AC4F-418D-AE19-62706E023703}">
                      <ahyp:hlinkClr xmlns:ahyp="http://schemas.microsoft.com/office/drawing/2018/hyperlinkcolor" val="tx"/>
                    </a:ext>
                  </a:extLst>
                </a:hlinkClick>
              </a:rPr>
              <a:t>http://www.biblegateway.com</a:t>
            </a:r>
            <a:endParaRPr lang="en-GB" sz="2800" dirty="0">
              <a:solidFill>
                <a:srgbClr val="C00000"/>
              </a:solidFill>
            </a:endParaRPr>
          </a:p>
          <a:p>
            <a:pPr marL="0" indent="0">
              <a:buNone/>
            </a:pPr>
            <a:endParaRPr lang="en-GB" sz="2800" dirty="0">
              <a:solidFill>
                <a:srgbClr val="C00000"/>
              </a:solidFill>
            </a:endParaRPr>
          </a:p>
          <a:p>
            <a:r>
              <a:rPr lang="en-GB" sz="2800" dirty="0">
                <a:solidFill>
                  <a:srgbClr val="262626"/>
                </a:solidFill>
              </a:rPr>
              <a:t>. The Ellen White writings can be viewed and searched online at </a:t>
            </a:r>
            <a:r>
              <a:rPr lang="en-GB" sz="2800" dirty="0">
                <a:solidFill>
                  <a:srgbClr val="7030A0"/>
                </a:solidFill>
                <a:hlinkClick r:id="rId4">
                  <a:extLst>
                    <a:ext uri="{A12FA001-AC4F-418D-AE19-62706E023703}">
                      <ahyp:hlinkClr xmlns:ahyp="http://schemas.microsoft.com/office/drawing/2018/hyperlinkcolor" val="tx"/>
                    </a:ext>
                  </a:extLst>
                </a:hlinkClick>
              </a:rPr>
              <a:t>http://www.whiteestate.org/search/search.asp</a:t>
            </a:r>
            <a:br>
              <a:rPr lang="en-GB" dirty="0">
                <a:solidFill>
                  <a:srgbClr val="262626"/>
                </a:solidFill>
              </a:rPr>
            </a:br>
            <a:endParaRPr lang="en-GB" dirty="0">
              <a:solidFill>
                <a:srgbClr val="262626"/>
              </a:solidFill>
            </a:endParaRP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5"/>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2160230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rmAutofit fontScale="62500" lnSpcReduction="20000"/>
          </a:bodyPr>
          <a:lstStyle/>
          <a:p>
            <a:r>
              <a:rPr lang="en-GB" sz="2800" dirty="0">
                <a:solidFill>
                  <a:srgbClr val="262626"/>
                </a:solidFill>
              </a:rPr>
              <a:t>Jesus was the master teacher. Thousands would gather to hang on his every word. People </a:t>
            </a:r>
            <a:r>
              <a:rPr lang="en-GB" sz="2800" dirty="0" err="1">
                <a:solidFill>
                  <a:srgbClr val="262626"/>
                </a:solidFill>
              </a:rPr>
              <a:t>traveled</a:t>
            </a:r>
            <a:r>
              <a:rPr lang="en-GB" sz="2800" dirty="0">
                <a:solidFill>
                  <a:srgbClr val="262626"/>
                </a:solidFill>
              </a:rPr>
              <a:t> far and wide just to hear him. The lessons he taught spread like fire and literally changed the world.</a:t>
            </a:r>
          </a:p>
          <a:p>
            <a:r>
              <a:rPr lang="en-GB" b="1" i="1" dirty="0">
                <a:solidFill>
                  <a:srgbClr val="262626"/>
                </a:solidFill>
              </a:rPr>
              <a:t>JESUS SPOKE BY HIS AUTHORITY</a:t>
            </a:r>
          </a:p>
          <a:p>
            <a:r>
              <a:rPr lang="en-GB" dirty="0">
                <a:solidFill>
                  <a:srgbClr val="262626"/>
                </a:solidFill>
              </a:rPr>
              <a:t>Other teachers quoted credible teachers or teachings to borrow authority. Jesus, on the other hand, boldly declared, “You have heard this, but I tell you…” (Matthew 5:22, 28, 32, 34, 39, 44).</a:t>
            </a:r>
          </a:p>
          <a:p>
            <a:endParaRPr lang="en-GB" dirty="0">
              <a:solidFill>
                <a:srgbClr val="262626"/>
              </a:solidFill>
            </a:endParaRPr>
          </a:p>
          <a:p>
            <a:r>
              <a:rPr lang="en-GB" dirty="0">
                <a:solidFill>
                  <a:srgbClr val="262626"/>
                </a:solidFill>
              </a:rPr>
              <a:t>The crowds were amazed because He taught as one who had authority, unlike other teachers (Mark 1:22).</a:t>
            </a:r>
          </a:p>
          <a:p>
            <a:endParaRPr lang="en-GB" dirty="0">
              <a:solidFill>
                <a:srgbClr val="262626"/>
              </a:solidFill>
            </a:endParaRPr>
          </a:p>
          <a:p>
            <a:endParaRPr lang="en-GB" dirty="0">
              <a:solidFill>
                <a:srgbClr val="262626"/>
              </a:solidFill>
            </a:endParaRPr>
          </a:p>
          <a:p>
            <a:r>
              <a:rPr lang="en-GB" b="1" dirty="0">
                <a:solidFill>
                  <a:srgbClr val="262626"/>
                </a:solidFill>
              </a:rPr>
              <a:t>Application: </a:t>
            </a:r>
            <a:r>
              <a:rPr lang="en-GB" dirty="0">
                <a:solidFill>
                  <a:srgbClr val="262626"/>
                </a:solidFill>
              </a:rPr>
              <a:t>We cannot preach on our authority, but that’s OK. Jesus gives us his. Preach the Word. Our power and authority come from Christ alone.</a:t>
            </a:r>
            <a:br>
              <a:rPr lang="en-GB" dirty="0">
                <a:solidFill>
                  <a:srgbClr val="262626"/>
                </a:solidFill>
              </a:rPr>
            </a:br>
            <a:endParaRPr lang="en-GB" dirty="0">
              <a:solidFill>
                <a:srgbClr val="262626"/>
              </a:solidFill>
            </a:endParaRP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1634279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rmAutofit/>
          </a:bodyPr>
          <a:lstStyle/>
          <a:p>
            <a:r>
              <a:rPr lang="en-GB" sz="2800" b="1" i="1" dirty="0">
                <a:solidFill>
                  <a:srgbClr val="262626"/>
                </a:solidFill>
              </a:rPr>
              <a:t>JESUS TOLD STORIES</a:t>
            </a:r>
          </a:p>
          <a:p>
            <a:r>
              <a:rPr lang="en-GB" sz="2800" dirty="0">
                <a:solidFill>
                  <a:srgbClr val="262626"/>
                </a:solidFill>
              </a:rPr>
              <a:t>As you are aware, Jesus told countless parables. He pulled spiritual truths from everyday life. Not only did these stories make his teaching more memorable, they also connected in a much more profound way.</a:t>
            </a:r>
            <a:endParaRPr lang="en-GB" dirty="0">
              <a:solidFill>
                <a:srgbClr val="262626"/>
              </a:solidFill>
            </a:endParaRP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146374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rmAutofit fontScale="77500" lnSpcReduction="20000"/>
          </a:bodyPr>
          <a:lstStyle/>
          <a:p>
            <a:r>
              <a:rPr lang="en-GB" sz="2800" b="1" i="1" dirty="0">
                <a:solidFill>
                  <a:srgbClr val="262626"/>
                </a:solidFill>
              </a:rPr>
              <a:t>JESUS ASKED QUESTIONS</a:t>
            </a:r>
          </a:p>
          <a:p>
            <a:r>
              <a:rPr lang="en-GB" sz="2800" dirty="0">
                <a:solidFill>
                  <a:srgbClr val="262626"/>
                </a:solidFill>
              </a:rPr>
              <a:t>Rather than just tell everyone the answer, Jesus led his listeners to conclusions by asking a lot of questions. For examples see Matthew 16:26, or 22:20-21, and check out this cool resource: 173 Questions Jesus Asked.</a:t>
            </a:r>
          </a:p>
          <a:p>
            <a:endParaRPr lang="en-GB" sz="2800" dirty="0">
              <a:solidFill>
                <a:srgbClr val="262626"/>
              </a:solidFill>
            </a:endParaRPr>
          </a:p>
          <a:p>
            <a:r>
              <a:rPr lang="en-GB" sz="2800" dirty="0">
                <a:solidFill>
                  <a:srgbClr val="262626"/>
                </a:solidFill>
              </a:rPr>
              <a:t>Questions are a powerful teaching method, especially when teaching to hostile people (like unbelievers). Questions stimulate critical thinking. Good questions make the audience demand answers.</a:t>
            </a:r>
          </a:p>
          <a:p>
            <a:pPr marL="0" indent="0">
              <a:buNone/>
            </a:pPr>
            <a:endParaRPr lang="en-GB" sz="2800" dirty="0">
              <a:solidFill>
                <a:srgbClr val="262626"/>
              </a:solidFill>
            </a:endParaRPr>
          </a:p>
          <a:p>
            <a:r>
              <a:rPr lang="en-GB" sz="2800" b="1" dirty="0">
                <a:solidFill>
                  <a:srgbClr val="262626"/>
                </a:solidFill>
              </a:rPr>
              <a:t>Application</a:t>
            </a:r>
            <a:r>
              <a:rPr lang="en-GB" sz="2800" dirty="0">
                <a:solidFill>
                  <a:srgbClr val="262626"/>
                </a:solidFill>
              </a:rPr>
              <a:t>: Ask a lot of questions. Don’t underestimate the power of a good question.</a:t>
            </a:r>
            <a:endParaRPr lang="en-GB" dirty="0">
              <a:solidFill>
                <a:srgbClr val="262626"/>
              </a:solidFill>
            </a:endParaRP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114144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rmAutofit fontScale="77500" lnSpcReduction="20000"/>
          </a:bodyPr>
          <a:lstStyle/>
          <a:p>
            <a:r>
              <a:rPr lang="en-GB" sz="2800" b="1" i="1" dirty="0">
                <a:solidFill>
                  <a:srgbClr val="262626"/>
                </a:solidFill>
              </a:rPr>
              <a:t>JESUS ASKED QUESTIONS</a:t>
            </a:r>
          </a:p>
          <a:p>
            <a:r>
              <a:rPr lang="en-GB" sz="2800" dirty="0">
                <a:solidFill>
                  <a:srgbClr val="262626"/>
                </a:solidFill>
              </a:rPr>
              <a:t>Rather than just tell everyone the answer, Jesus led his listeners to conclusions by asking a lot of questions. For examples see Matthew 16:26, or 22:20-21, and check out this cool resource: 173 Questions Jesus Asked.</a:t>
            </a:r>
          </a:p>
          <a:p>
            <a:endParaRPr lang="en-GB" sz="2800" dirty="0">
              <a:solidFill>
                <a:srgbClr val="262626"/>
              </a:solidFill>
            </a:endParaRPr>
          </a:p>
          <a:p>
            <a:r>
              <a:rPr lang="en-GB" sz="2800" dirty="0">
                <a:solidFill>
                  <a:srgbClr val="262626"/>
                </a:solidFill>
              </a:rPr>
              <a:t>Questions are a powerful teaching method, especially when teaching to hostile people (like unbelievers). Questions stimulate critical thinking. Good questions make the audience demand answers.</a:t>
            </a:r>
          </a:p>
          <a:p>
            <a:pPr marL="0" indent="0">
              <a:buNone/>
            </a:pPr>
            <a:endParaRPr lang="en-GB" sz="2800" dirty="0">
              <a:solidFill>
                <a:srgbClr val="262626"/>
              </a:solidFill>
            </a:endParaRPr>
          </a:p>
          <a:p>
            <a:r>
              <a:rPr lang="en-GB" sz="2800" b="1" dirty="0">
                <a:solidFill>
                  <a:srgbClr val="262626"/>
                </a:solidFill>
              </a:rPr>
              <a:t>Application</a:t>
            </a:r>
            <a:r>
              <a:rPr lang="en-GB" sz="2800" dirty="0">
                <a:solidFill>
                  <a:srgbClr val="262626"/>
                </a:solidFill>
              </a:rPr>
              <a:t>: Ask a lot of questions. Don’t underestimate the power of a good question.</a:t>
            </a:r>
            <a:endParaRPr lang="en-GB" dirty="0">
              <a:solidFill>
                <a:srgbClr val="262626"/>
              </a:solidFill>
            </a:endParaRP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3399909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Autofit/>
          </a:bodyPr>
          <a:lstStyle/>
          <a:p>
            <a:r>
              <a:rPr lang="en-GB" sz="2000" b="1" i="1" dirty="0">
                <a:solidFill>
                  <a:srgbClr val="262626"/>
                </a:solidFill>
              </a:rPr>
              <a:t>JESUS USED VISUAL ILLUSTRATIONS</a:t>
            </a:r>
          </a:p>
          <a:p>
            <a:r>
              <a:rPr lang="en-GB" sz="2000" dirty="0">
                <a:solidFill>
                  <a:srgbClr val="262626"/>
                </a:solidFill>
              </a:rPr>
              <a:t>Jesus often used object lessons to communicate concrete truth to his listeners. He washed the feet of the disciples to teach servant leadership (John 13:3–17). He called a little child to him to discuss childlike faith (Matthew 18:1–4). He described unselfish giving after watching a widow drop two small coins into the temple offering (Mark 12:41–44). When he told the parable of the sower, there is a good chance he was standing near a field.</a:t>
            </a:r>
          </a:p>
          <a:p>
            <a:r>
              <a:rPr lang="en-GB" sz="2000" dirty="0">
                <a:solidFill>
                  <a:srgbClr val="262626"/>
                </a:solidFill>
              </a:rPr>
              <a:t>Visually communicated truth is far more powerful than only spoken truth</a:t>
            </a:r>
          </a:p>
          <a:p>
            <a:r>
              <a:rPr lang="en-GB" sz="2000" b="1" dirty="0">
                <a:solidFill>
                  <a:srgbClr val="262626"/>
                </a:solidFill>
              </a:rPr>
              <a:t>Application</a:t>
            </a:r>
            <a:r>
              <a:rPr lang="en-GB" sz="2000" dirty="0">
                <a:solidFill>
                  <a:srgbClr val="262626"/>
                </a:solidFill>
              </a:rPr>
              <a:t>: Use objects and visual illustrations. Block out time to be creative and think of ways to communicate your message visually.</a:t>
            </a: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148144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Autofit/>
          </a:bodyPr>
          <a:lstStyle/>
          <a:p>
            <a:r>
              <a:rPr lang="en-GB" sz="2000" b="1" i="1" dirty="0">
                <a:solidFill>
                  <a:srgbClr val="262626"/>
                </a:solidFill>
              </a:rPr>
              <a:t>JESUS USED VISUAL ILLUSTRATIONS</a:t>
            </a:r>
          </a:p>
          <a:p>
            <a:r>
              <a:rPr lang="en-GB" sz="2000" dirty="0">
                <a:solidFill>
                  <a:srgbClr val="262626"/>
                </a:solidFill>
              </a:rPr>
              <a:t>Jesus often used object lessons to communicate concrete truth to his listeners. He washed the feet of the disciples to teach servant leadership (John 13:3–17). He called a little child to him to discuss childlike faith (Matthew 18:1–4). He described unselfish giving after watching a widow drop two small coins into the temple offering (Mark 12:41–44). When he told the parable of the sower, there is a good chance he was standing near a field.</a:t>
            </a:r>
          </a:p>
          <a:p>
            <a:r>
              <a:rPr lang="en-GB" sz="2000" dirty="0">
                <a:solidFill>
                  <a:srgbClr val="262626"/>
                </a:solidFill>
              </a:rPr>
              <a:t>Visually communicated truth is far more powerful than only spoken truth</a:t>
            </a:r>
          </a:p>
          <a:p>
            <a:r>
              <a:rPr lang="en-GB" sz="2000" b="1" dirty="0">
                <a:solidFill>
                  <a:srgbClr val="262626"/>
                </a:solidFill>
              </a:rPr>
              <a:t>Application</a:t>
            </a:r>
            <a:r>
              <a:rPr lang="en-GB" sz="2000" dirty="0">
                <a:solidFill>
                  <a:srgbClr val="262626"/>
                </a:solidFill>
              </a:rPr>
              <a:t>: Use objects and visual illustrations. Block out time to be creative and think of ways to communicate your message visually.</a:t>
            </a: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3115251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Autofit/>
          </a:bodyPr>
          <a:lstStyle/>
          <a:p>
            <a:r>
              <a:rPr lang="en-GB" sz="2000" b="1" i="1" dirty="0">
                <a:solidFill>
                  <a:srgbClr val="262626"/>
                </a:solidFill>
              </a:rPr>
              <a:t>JESUS PRACTICED WHAT HE PREACHED</a:t>
            </a:r>
          </a:p>
          <a:p>
            <a:r>
              <a:rPr lang="en-GB" sz="2000" dirty="0">
                <a:solidFill>
                  <a:srgbClr val="262626"/>
                </a:solidFill>
              </a:rPr>
              <a:t>There is no greater example of a preacher following his own teachings than Jesus. Jesus didn’t just teach on prayer; he often withdrew to pray (Luke 5:16).</a:t>
            </a:r>
          </a:p>
          <a:p>
            <a:r>
              <a:rPr lang="en-GB" sz="2000" dirty="0">
                <a:solidFill>
                  <a:srgbClr val="262626"/>
                </a:solidFill>
              </a:rPr>
              <a:t>Jesus lived what he said. He didn’t just talk a good talk, he walked the walk, even through death on a cross.</a:t>
            </a:r>
          </a:p>
          <a:p>
            <a:r>
              <a:rPr lang="en-GB" sz="2000" b="1" dirty="0">
                <a:solidFill>
                  <a:srgbClr val="262626"/>
                </a:solidFill>
              </a:rPr>
              <a:t>Application</a:t>
            </a:r>
            <a:r>
              <a:rPr lang="en-GB" sz="2000" dirty="0">
                <a:solidFill>
                  <a:srgbClr val="262626"/>
                </a:solidFill>
              </a:rPr>
              <a:t>: Practice what you preach. The greatest lessons we teach come from our lives, not our mouths.</a:t>
            </a: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96243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5B52-E836-4AEB-BC66-8534A72979E3}"/>
              </a:ext>
            </a:extLst>
          </p:cNvPr>
          <p:cNvSpPr>
            <a:spLocks noGrp="1"/>
          </p:cNvSpPr>
          <p:nvPr>
            <p:ph type="title"/>
          </p:nvPr>
        </p:nvSpPr>
        <p:spPr>
          <a:xfrm>
            <a:off x="1072267" y="671804"/>
            <a:ext cx="7166664" cy="1408923"/>
          </a:xfrm>
        </p:spPr>
        <p:txBody>
          <a:bodyPr vert="horz" lIns="91440" tIns="45720" rIns="91440" bIns="45720" rtlCol="0" anchor="b">
            <a:normAutofit/>
          </a:bodyPr>
          <a:lstStyle/>
          <a:p>
            <a:r>
              <a:rPr lang="en-US" sz="5400" b="1" dirty="0">
                <a:solidFill>
                  <a:srgbClr val="262626"/>
                </a:solidFill>
              </a:rPr>
              <a:t>Learning outcome</a:t>
            </a:r>
          </a:p>
        </p:txBody>
      </p:sp>
      <p:sp>
        <p:nvSpPr>
          <p:cNvPr id="3" name="Content Placeholder 2">
            <a:extLst>
              <a:ext uri="{FF2B5EF4-FFF2-40B4-BE49-F238E27FC236}">
                <a16:creationId xmlns:a16="http://schemas.microsoft.com/office/drawing/2014/main" id="{AD173794-BD34-48EB-83EA-46CEBB5B9774}"/>
              </a:ext>
            </a:extLst>
          </p:cNvPr>
          <p:cNvSpPr>
            <a:spLocks noGrp="1"/>
          </p:cNvSpPr>
          <p:nvPr>
            <p:ph idx="1"/>
          </p:nvPr>
        </p:nvSpPr>
        <p:spPr>
          <a:xfrm>
            <a:off x="1174903" y="2995122"/>
            <a:ext cx="6815667" cy="2083851"/>
          </a:xfrm>
        </p:spPr>
        <p:txBody>
          <a:bodyPr vert="horz" lIns="91440" tIns="45720" rIns="91440" bIns="45720" rtlCol="0" anchor="t">
            <a:noAutofit/>
          </a:bodyPr>
          <a:lstStyle/>
          <a:p>
            <a:pPr marL="0" indent="0">
              <a:buNone/>
            </a:pPr>
            <a:r>
              <a:rPr lang="en-US" sz="3600" kern="1200" cap="none" dirty="0">
                <a:solidFill>
                  <a:srgbClr val="000000"/>
                </a:solidFill>
                <a:effectLst/>
                <a:latin typeface="+mn-lt"/>
                <a:ea typeface="+mn-ea"/>
                <a:cs typeface="+mn-cs"/>
              </a:rPr>
              <a:t>Discuss and complete the requirements of the teaching honour.</a:t>
            </a:r>
          </a:p>
        </p:txBody>
      </p:sp>
      <p:pic>
        <p:nvPicPr>
          <p:cNvPr id="7" name="Picture 6">
            <a:extLst>
              <a:ext uri="{FF2B5EF4-FFF2-40B4-BE49-F238E27FC236}">
                <a16:creationId xmlns:a16="http://schemas.microsoft.com/office/drawing/2014/main" id="{057D930F-439F-4A85-8BE4-68F8202154AB}"/>
              </a:ext>
            </a:extLst>
          </p:cNvPr>
          <p:cNvPicPr>
            <a:picLocks noChangeAspect="1"/>
          </p:cNvPicPr>
          <p:nvPr/>
        </p:nvPicPr>
        <p:blipFill>
          <a:blip r:embed="rId3"/>
          <a:stretch>
            <a:fillRect/>
          </a:stretch>
        </p:blipFill>
        <p:spPr>
          <a:xfrm>
            <a:off x="8374701" y="2328151"/>
            <a:ext cx="2433793" cy="2022894"/>
          </a:xfrm>
          <a:prstGeom prst="rect">
            <a:avLst/>
          </a:prstGeom>
        </p:spPr>
      </p:pic>
    </p:spTree>
    <p:extLst>
      <p:ext uri="{BB962C8B-B14F-4D97-AF65-F5344CB8AC3E}">
        <p14:creationId xmlns:p14="http://schemas.microsoft.com/office/powerpoint/2010/main" val="3147752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944274" y="814181"/>
            <a:ext cx="9310069" cy="1303867"/>
          </a:xfrm>
        </p:spPr>
        <p:txBody>
          <a:bodyPr>
            <a:normAutofit/>
          </a:bodyPr>
          <a:lstStyle/>
          <a:p>
            <a:pPr algn="l"/>
            <a:r>
              <a:rPr lang="en-GB" sz="2800" b="1" dirty="0">
                <a:effectLst/>
                <a:latin typeface="Arial" panose="020B0604020202020204" pitchFamily="34" charset="0"/>
                <a:ea typeface="Times New Roman" panose="02020603050405020304" pitchFamily="18" charset="0"/>
              </a:rPr>
              <a:t>5. Do the following for a minimum of 40 minutes per week for three weeks. (3 sessions)</a:t>
            </a:r>
            <a:endParaRPr lang="en-GB" sz="28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1434518" y="2556932"/>
            <a:ext cx="9462078" cy="3318936"/>
          </a:xfrm>
        </p:spPr>
        <p:txBody>
          <a:bodyPr>
            <a:normAutofit lnSpcReduction="10000"/>
          </a:bodyPr>
          <a:lstStyle/>
          <a:p>
            <a:r>
              <a:rPr lang="en-GB" b="1" dirty="0">
                <a:solidFill>
                  <a:srgbClr val="262626"/>
                </a:solidFill>
              </a:rPr>
              <a:t>a. </a:t>
            </a:r>
            <a:r>
              <a:rPr lang="en-GB" dirty="0">
                <a:solidFill>
                  <a:srgbClr val="262626"/>
                </a:solidFill>
              </a:rPr>
              <a:t>Assist a counsellor in designing and preparing an advert/bulletin board/announcements.</a:t>
            </a:r>
          </a:p>
          <a:p>
            <a:pPr marL="0" indent="0">
              <a:buNone/>
            </a:pPr>
            <a:endParaRPr lang="en-GB" dirty="0">
              <a:solidFill>
                <a:srgbClr val="262626"/>
              </a:solidFill>
            </a:endParaRPr>
          </a:p>
          <a:p>
            <a:r>
              <a:rPr lang="en-GB" b="1" dirty="0">
                <a:solidFill>
                  <a:srgbClr val="262626"/>
                </a:solidFill>
              </a:rPr>
              <a:t>b. </a:t>
            </a:r>
            <a:r>
              <a:rPr lang="en-GB" dirty="0">
                <a:solidFill>
                  <a:srgbClr val="262626"/>
                </a:solidFill>
              </a:rPr>
              <a:t>Assist a counsellor in preparing teaching resources.</a:t>
            </a:r>
          </a:p>
          <a:p>
            <a:pPr marL="0" indent="0">
              <a:buNone/>
            </a:pPr>
            <a:endParaRPr lang="en-GB" dirty="0">
              <a:solidFill>
                <a:srgbClr val="262626"/>
              </a:solidFill>
            </a:endParaRPr>
          </a:p>
          <a:p>
            <a:r>
              <a:rPr lang="en-GB" b="1" dirty="0">
                <a:solidFill>
                  <a:srgbClr val="262626"/>
                </a:solidFill>
              </a:rPr>
              <a:t>c. </a:t>
            </a:r>
            <a:r>
              <a:rPr lang="en-GB" dirty="0">
                <a:solidFill>
                  <a:srgbClr val="262626"/>
                </a:solidFill>
              </a:rPr>
              <a:t>With the supervision of a counsellor, teach a child or sabbath school/Adventurer/Pathfinder class at least one concept.</a:t>
            </a:r>
          </a:p>
          <a:p>
            <a:endParaRPr lang="en-GB" dirty="0">
              <a:solidFill>
                <a:srgbClr val="262626"/>
              </a:solidFill>
            </a:endParaRPr>
          </a:p>
        </p:txBody>
      </p:sp>
      <p:pic>
        <p:nvPicPr>
          <p:cNvPr id="4" name="Picture 3">
            <a:extLst>
              <a:ext uri="{FF2B5EF4-FFF2-40B4-BE49-F238E27FC236}">
                <a16:creationId xmlns:a16="http://schemas.microsoft.com/office/drawing/2014/main" id="{BFB9CB17-23E0-4C4E-ADB0-587A40D8543D}"/>
              </a:ext>
            </a:extLst>
          </p:cNvPr>
          <p:cNvPicPr>
            <a:picLocks noChangeAspect="1"/>
          </p:cNvPicPr>
          <p:nvPr/>
        </p:nvPicPr>
        <p:blipFill>
          <a:blip r:embed="rId3"/>
          <a:stretch>
            <a:fillRect/>
          </a:stretch>
        </p:blipFill>
        <p:spPr>
          <a:xfrm>
            <a:off x="10351388" y="599220"/>
            <a:ext cx="1286367" cy="1274174"/>
          </a:xfrm>
          <a:prstGeom prst="rect">
            <a:avLst/>
          </a:prstGeom>
        </p:spPr>
      </p:pic>
    </p:spTree>
    <p:extLst>
      <p:ext uri="{BB962C8B-B14F-4D97-AF65-F5344CB8AC3E}">
        <p14:creationId xmlns:p14="http://schemas.microsoft.com/office/powerpoint/2010/main" val="36321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637563" y="599219"/>
            <a:ext cx="9704494" cy="1752095"/>
          </a:xfrm>
        </p:spPr>
        <p:txBody>
          <a:bodyPr>
            <a:noAutofit/>
          </a:bodyPr>
          <a:lstStyle/>
          <a:p>
            <a:pPr algn="l"/>
            <a:r>
              <a:rPr lang="en-GB" sz="2400" b="1" dirty="0">
                <a:effectLst/>
                <a:latin typeface="Arial" panose="020B0604020202020204" pitchFamily="34" charset="0"/>
                <a:ea typeface="Times New Roman" panose="02020603050405020304" pitchFamily="18" charset="0"/>
              </a:rPr>
              <a:t>4. Explore the Bible and the book Education by Ellen G. White to learn what teaching methods Jesus used. </a:t>
            </a:r>
            <a:br>
              <a:rPr lang="en-GB" sz="2400" b="1" dirty="0">
                <a:effectLst/>
                <a:latin typeface="Arial" panose="020B0604020202020204" pitchFamily="34" charset="0"/>
                <a:ea typeface="Times New Roman" panose="02020603050405020304" pitchFamily="18" charset="0"/>
              </a:rPr>
            </a:br>
            <a:r>
              <a:rPr lang="en-GB" sz="2400" b="1" dirty="0">
                <a:effectLst/>
                <a:latin typeface="Arial" panose="020B0604020202020204" pitchFamily="34" charset="0"/>
                <a:ea typeface="Times New Roman" panose="02020603050405020304" pitchFamily="18" charset="0"/>
              </a:rPr>
              <a:t>Present a three-minute oral report on what you learned.</a:t>
            </a:r>
            <a:endParaRPr lang="en-GB" sz="24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951721" y="2556931"/>
            <a:ext cx="10432139" cy="3516697"/>
          </a:xfrm>
        </p:spPr>
        <p:txBody>
          <a:bodyPr>
            <a:noAutofit/>
          </a:bodyPr>
          <a:lstStyle/>
          <a:p>
            <a:r>
              <a:rPr lang="en-GB" sz="2000" b="1" i="1" dirty="0">
                <a:solidFill>
                  <a:srgbClr val="262626"/>
                </a:solidFill>
              </a:rPr>
              <a:t>CONCLUSION</a:t>
            </a:r>
          </a:p>
          <a:p>
            <a:r>
              <a:rPr lang="en-GB" sz="2000" dirty="0">
                <a:solidFill>
                  <a:srgbClr val="262626"/>
                </a:solidFill>
              </a:rPr>
              <a:t>If you want to be an effective preacher or teacher, model your methods after Jesus.</a:t>
            </a:r>
          </a:p>
          <a:p>
            <a:r>
              <a:rPr lang="en-GB" sz="2000" dirty="0">
                <a:solidFill>
                  <a:srgbClr val="262626"/>
                </a:solidFill>
              </a:rPr>
              <a:t>Preach the Word, tell stories, be shocking, craft sticky statements, use object lessons, repeat yourself, create experiences and practice what you preach.</a:t>
            </a:r>
          </a:p>
        </p:txBody>
      </p:sp>
      <p:pic>
        <p:nvPicPr>
          <p:cNvPr id="4" name="Picture 3">
            <a:extLst>
              <a:ext uri="{FF2B5EF4-FFF2-40B4-BE49-F238E27FC236}">
                <a16:creationId xmlns:a16="http://schemas.microsoft.com/office/drawing/2014/main" id="{E5034BAE-DB87-4351-9224-3E4D62C9A7B7}"/>
              </a:ext>
            </a:extLst>
          </p:cNvPr>
          <p:cNvPicPr>
            <a:picLocks noChangeAspect="1"/>
          </p:cNvPicPr>
          <p:nvPr/>
        </p:nvPicPr>
        <p:blipFill>
          <a:blip r:embed="rId3"/>
          <a:stretch>
            <a:fillRect/>
          </a:stretch>
        </p:blipFill>
        <p:spPr>
          <a:xfrm>
            <a:off x="10342057" y="599219"/>
            <a:ext cx="1286367" cy="1274174"/>
          </a:xfrm>
          <a:prstGeom prst="rect">
            <a:avLst/>
          </a:prstGeom>
        </p:spPr>
      </p:pic>
    </p:spTree>
    <p:extLst>
      <p:ext uri="{BB962C8B-B14F-4D97-AF65-F5344CB8AC3E}">
        <p14:creationId xmlns:p14="http://schemas.microsoft.com/office/powerpoint/2010/main" val="219687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162C3-FE23-4A22-8DBE-D3B087C2BF06}"/>
              </a:ext>
            </a:extLst>
          </p:cNvPr>
          <p:cNvSpPr>
            <a:spLocks noGrp="1"/>
          </p:cNvSpPr>
          <p:nvPr>
            <p:ph type="title"/>
          </p:nvPr>
        </p:nvSpPr>
        <p:spPr/>
        <p:txBody>
          <a:bodyPr>
            <a:normAutofit/>
          </a:bodyPr>
          <a:lstStyle/>
          <a:p>
            <a:r>
              <a:rPr lang="en-GB" b="1"/>
              <a:t>Planning Time</a:t>
            </a:r>
            <a:endParaRPr lang="en-GB" b="1" dirty="0"/>
          </a:p>
        </p:txBody>
      </p:sp>
      <p:sp>
        <p:nvSpPr>
          <p:cNvPr id="3" name="Content Placeholder 2">
            <a:extLst>
              <a:ext uri="{FF2B5EF4-FFF2-40B4-BE49-F238E27FC236}">
                <a16:creationId xmlns:a16="http://schemas.microsoft.com/office/drawing/2014/main" id="{FF9AFBEB-C551-407E-B7FD-69C19A9D3478}"/>
              </a:ext>
            </a:extLst>
          </p:cNvPr>
          <p:cNvSpPr>
            <a:spLocks noGrp="1"/>
          </p:cNvSpPr>
          <p:nvPr>
            <p:ph idx="1"/>
          </p:nvPr>
        </p:nvSpPr>
        <p:spPr>
          <a:xfrm>
            <a:off x="780176" y="2453951"/>
            <a:ext cx="10565848" cy="3750906"/>
          </a:xfrm>
        </p:spPr>
        <p:txBody>
          <a:bodyPr>
            <a:normAutofit lnSpcReduction="10000"/>
          </a:bodyPr>
          <a:lstStyle/>
          <a:p>
            <a:pPr>
              <a:lnSpc>
                <a:spcPct val="90000"/>
              </a:lnSpc>
            </a:pPr>
            <a:r>
              <a:rPr lang="en-GB" sz="3000" dirty="0"/>
              <a:t>Plan the resources, Starter, Main activities that are inclusive of visual, auditory and kinaesthetic learners.</a:t>
            </a:r>
          </a:p>
          <a:p>
            <a:pPr>
              <a:lnSpc>
                <a:spcPct val="90000"/>
              </a:lnSpc>
            </a:pPr>
            <a:r>
              <a:rPr lang="en-GB" sz="3000" dirty="0"/>
              <a:t>Discuss with your mentors when you can deliver this, sabbath school, children story, adventurers or pathfinder class etc.</a:t>
            </a:r>
          </a:p>
          <a:p>
            <a:pPr>
              <a:lnSpc>
                <a:spcPct val="90000"/>
              </a:lnSpc>
            </a:pPr>
            <a:r>
              <a:rPr lang="en-GB" sz="3000" dirty="0"/>
              <a:t>Your plan and photos of you teaching to be in your folder as evidence and counsellor will date and sign when you have completed your 3 sessions.</a:t>
            </a:r>
          </a:p>
          <a:p>
            <a:pPr marL="0" indent="0">
              <a:lnSpc>
                <a:spcPct val="90000"/>
              </a:lnSpc>
              <a:buNone/>
            </a:pPr>
            <a:r>
              <a:rPr lang="en-GB" sz="2200" dirty="0"/>
              <a:t>                                 </a:t>
            </a:r>
            <a:r>
              <a:rPr lang="en-GB" sz="2200" b="1" dirty="0"/>
              <a:t>Best wishes!</a:t>
            </a:r>
          </a:p>
        </p:txBody>
      </p:sp>
      <p:pic>
        <p:nvPicPr>
          <p:cNvPr id="5" name="Picture 4">
            <a:extLst>
              <a:ext uri="{FF2B5EF4-FFF2-40B4-BE49-F238E27FC236}">
                <a16:creationId xmlns:a16="http://schemas.microsoft.com/office/drawing/2014/main" id="{11B609F5-DC37-4AB4-B57C-EF6942D5679C}"/>
              </a:ext>
            </a:extLst>
          </p:cNvPr>
          <p:cNvPicPr>
            <a:picLocks noChangeAspect="1"/>
          </p:cNvPicPr>
          <p:nvPr/>
        </p:nvPicPr>
        <p:blipFill>
          <a:blip r:embed="rId3"/>
          <a:stretch>
            <a:fillRect/>
          </a:stretch>
        </p:blipFill>
        <p:spPr>
          <a:xfrm>
            <a:off x="10323396" y="580558"/>
            <a:ext cx="1286367" cy="1274174"/>
          </a:xfrm>
          <a:prstGeom prst="rect">
            <a:avLst/>
          </a:prstGeom>
        </p:spPr>
      </p:pic>
    </p:spTree>
    <p:extLst>
      <p:ext uri="{BB962C8B-B14F-4D97-AF65-F5344CB8AC3E}">
        <p14:creationId xmlns:p14="http://schemas.microsoft.com/office/powerpoint/2010/main" val="219689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C6FA-5A4E-4DD5-98FE-21AB3BFAB89B}"/>
              </a:ext>
            </a:extLst>
          </p:cNvPr>
          <p:cNvSpPr>
            <a:spLocks noGrp="1"/>
          </p:cNvSpPr>
          <p:nvPr>
            <p:ph type="title"/>
          </p:nvPr>
        </p:nvSpPr>
        <p:spPr/>
        <p:txBody>
          <a:bodyPr/>
          <a:lstStyle/>
          <a:p>
            <a:r>
              <a:rPr lang="en-GB" b="1" dirty="0"/>
              <a:t>Resources</a:t>
            </a:r>
          </a:p>
        </p:txBody>
      </p:sp>
      <p:graphicFrame>
        <p:nvGraphicFramePr>
          <p:cNvPr id="10" name="Content Placeholder 2">
            <a:extLst>
              <a:ext uri="{FF2B5EF4-FFF2-40B4-BE49-F238E27FC236}">
                <a16:creationId xmlns:a16="http://schemas.microsoft.com/office/drawing/2014/main" id="{B0FAB682-E9AB-4A9E-9A61-8F0E00D0FA07}"/>
              </a:ext>
            </a:extLst>
          </p:cNvPr>
          <p:cNvGraphicFramePr>
            <a:graphicFrameLocks noGrp="1"/>
          </p:cNvGraphicFramePr>
          <p:nvPr>
            <p:ph idx="1"/>
            <p:extLst>
              <p:ext uri="{D42A27DB-BD31-4B8C-83A1-F6EECF244321}">
                <p14:modId xmlns:p14="http://schemas.microsoft.com/office/powerpoint/2010/main" val="359738206"/>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868190C1-725E-4F85-939B-1FED949864D3}"/>
              </a:ext>
            </a:extLst>
          </p:cNvPr>
          <p:cNvPicPr>
            <a:picLocks noChangeAspect="1"/>
          </p:cNvPicPr>
          <p:nvPr/>
        </p:nvPicPr>
        <p:blipFill>
          <a:blip r:embed="rId7"/>
          <a:stretch>
            <a:fillRect/>
          </a:stretch>
        </p:blipFill>
        <p:spPr>
          <a:xfrm>
            <a:off x="5452816" y="3060116"/>
            <a:ext cx="1286367" cy="1274174"/>
          </a:xfrm>
          <a:prstGeom prst="rect">
            <a:avLst/>
          </a:prstGeom>
        </p:spPr>
      </p:pic>
    </p:spTree>
    <p:extLst>
      <p:ext uri="{BB962C8B-B14F-4D97-AF65-F5344CB8AC3E}">
        <p14:creationId xmlns:p14="http://schemas.microsoft.com/office/powerpoint/2010/main" val="1121649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9A8C-7ADB-4804-AD8A-3327D24E8CE5}"/>
              </a:ext>
            </a:extLst>
          </p:cNvPr>
          <p:cNvSpPr>
            <a:spLocks noGrp="1"/>
          </p:cNvSpPr>
          <p:nvPr>
            <p:ph type="title"/>
          </p:nvPr>
        </p:nvSpPr>
        <p:spPr/>
        <p:txBody>
          <a:bodyPr vert="horz" lIns="91440" tIns="45720" rIns="91440" bIns="45720" rtlCol="0">
            <a:normAutofit/>
          </a:bodyPr>
          <a:lstStyle/>
          <a:p>
            <a:r>
              <a:rPr lang="en-US" b="1" dirty="0"/>
              <a:t>Check in</a:t>
            </a:r>
          </a:p>
        </p:txBody>
      </p:sp>
      <p:sp>
        <p:nvSpPr>
          <p:cNvPr id="3" name="Content Placeholder 2">
            <a:extLst>
              <a:ext uri="{FF2B5EF4-FFF2-40B4-BE49-F238E27FC236}">
                <a16:creationId xmlns:a16="http://schemas.microsoft.com/office/drawing/2014/main" id="{04F9D7EA-5B7D-413B-8644-411FCAEC6B37}"/>
              </a:ext>
            </a:extLst>
          </p:cNvPr>
          <p:cNvSpPr>
            <a:spLocks noGrp="1"/>
          </p:cNvSpPr>
          <p:nvPr>
            <p:ph idx="1"/>
          </p:nvPr>
        </p:nvSpPr>
        <p:spPr>
          <a:xfrm>
            <a:off x="1295402" y="2556932"/>
            <a:ext cx="6256866" cy="3318936"/>
          </a:xfrm>
        </p:spPr>
        <p:txBody>
          <a:bodyPr vert="horz" lIns="91440" tIns="45720" rIns="91440" bIns="45720" rtlCol="0">
            <a:normAutofit/>
          </a:bodyPr>
          <a:lstStyle/>
          <a:p>
            <a:pPr marL="0" indent="0">
              <a:buNone/>
            </a:pPr>
            <a:r>
              <a:rPr lang="en-US" sz="5400" dirty="0"/>
              <a:t>Describe yourself in 3 words </a:t>
            </a:r>
          </a:p>
        </p:txBody>
      </p:sp>
      <p:pic>
        <p:nvPicPr>
          <p:cNvPr id="5" name="Picture 4">
            <a:extLst>
              <a:ext uri="{FF2B5EF4-FFF2-40B4-BE49-F238E27FC236}">
                <a16:creationId xmlns:a16="http://schemas.microsoft.com/office/drawing/2014/main" id="{3A2FB5B6-6D4B-4EAF-85F4-ED5BE6CA4BF7}"/>
              </a:ext>
            </a:extLst>
          </p:cNvPr>
          <p:cNvPicPr>
            <a:picLocks noChangeAspect="1"/>
          </p:cNvPicPr>
          <p:nvPr/>
        </p:nvPicPr>
        <p:blipFill rotWithShape="1">
          <a:blip r:embed="rId3"/>
          <a:srcRect r="5547" b="1"/>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6056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0FDE-2127-44A6-8F09-04117B8C0510}"/>
              </a:ext>
            </a:extLst>
          </p:cNvPr>
          <p:cNvSpPr>
            <a:spLocks noGrp="1"/>
          </p:cNvSpPr>
          <p:nvPr>
            <p:ph type="title"/>
          </p:nvPr>
        </p:nvSpPr>
        <p:spPr/>
        <p:txBody>
          <a:bodyPr>
            <a:normAutofit/>
          </a:bodyPr>
          <a:lstStyle/>
          <a:p>
            <a:r>
              <a:rPr lang="en-GB" sz="4100" b="1"/>
              <a:t>How much do you know about Education</a:t>
            </a:r>
          </a:p>
        </p:txBody>
      </p:sp>
      <p:sp>
        <p:nvSpPr>
          <p:cNvPr id="3" name="Content Placeholder 2">
            <a:extLst>
              <a:ext uri="{FF2B5EF4-FFF2-40B4-BE49-F238E27FC236}">
                <a16:creationId xmlns:a16="http://schemas.microsoft.com/office/drawing/2014/main" id="{6871C5EF-A27A-483F-A003-5C37C37CEDEE}"/>
              </a:ext>
            </a:extLst>
          </p:cNvPr>
          <p:cNvSpPr>
            <a:spLocks noGrp="1"/>
          </p:cNvSpPr>
          <p:nvPr>
            <p:ph idx="1"/>
          </p:nvPr>
        </p:nvSpPr>
        <p:spPr>
          <a:xfrm>
            <a:off x="1295402" y="2556932"/>
            <a:ext cx="6256866" cy="3318936"/>
          </a:xfrm>
        </p:spPr>
        <p:txBody>
          <a:bodyPr>
            <a:normAutofit/>
          </a:bodyPr>
          <a:lstStyle/>
          <a:p>
            <a:r>
              <a:rPr lang="en-GB" sz="4000" dirty="0"/>
              <a:t>Quizlet-Type quizlet.com</a:t>
            </a:r>
          </a:p>
          <a:p>
            <a:r>
              <a:rPr lang="en-GB" sz="4000" dirty="0"/>
              <a:t>Enter the game pin</a:t>
            </a:r>
          </a:p>
        </p:txBody>
      </p:sp>
      <p:pic>
        <p:nvPicPr>
          <p:cNvPr id="5" name="Picture 4">
            <a:extLst>
              <a:ext uri="{FF2B5EF4-FFF2-40B4-BE49-F238E27FC236}">
                <a16:creationId xmlns:a16="http://schemas.microsoft.com/office/drawing/2014/main" id="{279AD4B5-EEB8-4E77-B9F6-6F20ABFFF2A6}"/>
              </a:ext>
            </a:extLst>
          </p:cNvPr>
          <p:cNvPicPr>
            <a:picLocks noChangeAspect="1"/>
          </p:cNvPicPr>
          <p:nvPr/>
        </p:nvPicPr>
        <p:blipFill rotWithShape="1">
          <a:blip r:embed="rId3"/>
          <a:srcRect t="675" r="3" b="11606"/>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1026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p:txBody>
          <a:bodyPr>
            <a:normAutofit/>
          </a:bodyPr>
          <a:lstStyle/>
          <a:p>
            <a:pPr algn="l">
              <a:lnSpc>
                <a:spcPct val="90000"/>
              </a:lnSpc>
            </a:pPr>
            <a:r>
              <a:rPr lang="en-GB" sz="2100" b="1" dirty="0">
                <a:effectLst/>
                <a:latin typeface="Arial" panose="020B0604020202020204" pitchFamily="34" charset="0"/>
                <a:ea typeface="Times New Roman" panose="02020603050405020304" pitchFamily="18" charset="0"/>
              </a:rPr>
              <a:t>1. What education is needed for teaching the following: </a:t>
            </a:r>
            <a:br>
              <a:rPr lang="en-GB" sz="2100" b="1" dirty="0">
                <a:effectLst/>
                <a:latin typeface="Arial" panose="020B0604020202020204" pitchFamily="34" charset="0"/>
                <a:ea typeface="Times New Roman" panose="02020603050405020304" pitchFamily="18" charset="0"/>
              </a:rPr>
            </a:br>
            <a:r>
              <a:rPr lang="en-GB" sz="2100" b="1" dirty="0">
                <a:effectLst/>
                <a:latin typeface="Arial" panose="020B0604020202020204" pitchFamily="34" charset="0"/>
                <a:ea typeface="Times New Roman" panose="02020603050405020304" pitchFamily="18" charset="0"/>
              </a:rPr>
              <a:t>a. Primary school</a:t>
            </a:r>
            <a:br>
              <a:rPr lang="en-GB" sz="2100" b="1" dirty="0">
                <a:effectLst/>
                <a:latin typeface="Arial" panose="020B0604020202020204" pitchFamily="34" charset="0"/>
                <a:ea typeface="Times New Roman" panose="02020603050405020304" pitchFamily="18" charset="0"/>
              </a:rPr>
            </a:br>
            <a:r>
              <a:rPr lang="en-GB" sz="2100" b="1" dirty="0">
                <a:effectLst/>
                <a:latin typeface="Arial" panose="020B0604020202020204" pitchFamily="34" charset="0"/>
                <a:ea typeface="Times New Roman" panose="02020603050405020304" pitchFamily="18" charset="0"/>
              </a:rPr>
              <a:t>b. Secondary school</a:t>
            </a:r>
            <a:endParaRPr lang="en-GB" sz="21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834006" y="2556932"/>
            <a:ext cx="7060033" cy="3318936"/>
          </a:xfrm>
        </p:spPr>
        <p:txBody>
          <a:bodyPr>
            <a:normAutofit fontScale="92500" lnSpcReduction="20000"/>
          </a:bodyPr>
          <a:lstStyle/>
          <a:p>
            <a:r>
              <a:rPr lang="en-GB" dirty="0"/>
              <a:t>To teach in a state school in England, you must have a degree, and gain Qualified Teacher Status (QTS) by following a programme of Initial Teacher Training (ITT). You must have achieved minimum requirements in GCSE English, maths, and science if you wish to teach at primary-level</a:t>
            </a:r>
          </a:p>
          <a:p>
            <a:r>
              <a:rPr lang="en-GB" dirty="0"/>
              <a:t>A degree of a 2:2 or above, qualified teacher status (QTS) and relevant school experience are required to teach in state schools in the UK. Some schools, such as private schools and academies, are able to recruit teachers without a degree but it's then difficult to progress or move schools.</a:t>
            </a:r>
          </a:p>
        </p:txBody>
      </p:sp>
      <p:pic>
        <p:nvPicPr>
          <p:cNvPr id="6" name="Picture 5">
            <a:extLst>
              <a:ext uri="{FF2B5EF4-FFF2-40B4-BE49-F238E27FC236}">
                <a16:creationId xmlns:a16="http://schemas.microsoft.com/office/drawing/2014/main" id="{DAD39D53-E258-40C3-9B34-2B8D0B53DFCD}"/>
              </a:ext>
            </a:extLst>
          </p:cNvPr>
          <p:cNvPicPr>
            <a:picLocks noChangeAspect="1"/>
          </p:cNvPicPr>
          <p:nvPr/>
        </p:nvPicPr>
        <p:blipFill rotWithShape="1">
          <a:blip r:embed="rId3"/>
          <a:srcRect r="4869"/>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344824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p:txBody>
          <a:bodyPr>
            <a:normAutofit/>
          </a:bodyPr>
          <a:lstStyle/>
          <a:p>
            <a:pPr algn="l">
              <a:lnSpc>
                <a:spcPct val="90000"/>
              </a:lnSpc>
            </a:pPr>
            <a:r>
              <a:rPr lang="en-GB" sz="2100" b="1" dirty="0">
                <a:effectLst/>
                <a:latin typeface="Arial" panose="020B0604020202020204" pitchFamily="34" charset="0"/>
                <a:ea typeface="Times New Roman" panose="02020603050405020304" pitchFamily="18" charset="0"/>
              </a:rPr>
              <a:t>1. What education is needed for teaching the following: </a:t>
            </a:r>
            <a:br>
              <a:rPr lang="en-GB" sz="2100" b="1" dirty="0">
                <a:effectLst/>
                <a:latin typeface="Arial" panose="020B0604020202020204" pitchFamily="34" charset="0"/>
                <a:ea typeface="Times New Roman" panose="02020603050405020304" pitchFamily="18" charset="0"/>
              </a:rPr>
            </a:br>
            <a:r>
              <a:rPr lang="en-GB" sz="2100" b="1" dirty="0">
                <a:effectLst/>
                <a:latin typeface="Arial" panose="020B0604020202020204" pitchFamily="34" charset="0"/>
                <a:ea typeface="Times New Roman" panose="02020603050405020304" pitchFamily="18" charset="0"/>
              </a:rPr>
              <a:t>a. Primary school</a:t>
            </a:r>
            <a:br>
              <a:rPr lang="en-GB" sz="2100" b="1" dirty="0">
                <a:effectLst/>
                <a:latin typeface="Arial" panose="020B0604020202020204" pitchFamily="34" charset="0"/>
                <a:ea typeface="Times New Roman" panose="02020603050405020304" pitchFamily="18" charset="0"/>
              </a:rPr>
            </a:br>
            <a:r>
              <a:rPr lang="en-GB" sz="2100" b="1" dirty="0">
                <a:effectLst/>
                <a:latin typeface="Arial" panose="020B0604020202020204" pitchFamily="34" charset="0"/>
                <a:ea typeface="Times New Roman" panose="02020603050405020304" pitchFamily="18" charset="0"/>
              </a:rPr>
              <a:t>b. Secondary school</a:t>
            </a:r>
            <a:br>
              <a:rPr lang="en-GB" sz="2100" b="1" dirty="0">
                <a:effectLst/>
                <a:latin typeface="Arial" panose="020B0604020202020204" pitchFamily="34" charset="0"/>
                <a:ea typeface="Times New Roman" panose="02020603050405020304" pitchFamily="18" charset="0"/>
              </a:rPr>
            </a:br>
            <a:endParaRPr lang="en-GB" sz="21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834006" y="2556932"/>
            <a:ext cx="7060033" cy="3318936"/>
          </a:xfrm>
        </p:spPr>
        <p:txBody>
          <a:bodyPr>
            <a:normAutofit fontScale="55000" lnSpcReduction="20000"/>
          </a:bodyPr>
          <a:lstStyle/>
          <a:p>
            <a:r>
              <a:rPr lang="en-GB" dirty="0"/>
              <a:t>If you can spend some time observing and helping out with lessons in a local school before you apply, it will help to strengthen your application. You can use the experience in your personal statement, showing what you’ve gained from it and how it’s increased your motivation to be a teacher. There are several ways you can get school experience:</a:t>
            </a:r>
          </a:p>
          <a:p>
            <a:endParaRPr lang="en-GB" dirty="0"/>
          </a:p>
          <a:p>
            <a:r>
              <a:rPr lang="en-GB" dirty="0"/>
              <a:t>You can register with Get Into Teaching and search for participating schools in your area via the Get School Experience service. </a:t>
            </a:r>
            <a:r>
              <a:rPr lang="en-GB" dirty="0">
                <a:hlinkClick r:id="rId3"/>
              </a:rPr>
              <a:t>https://www.ucas.com/connect/videos/ucas/teacher-training?v=/arranging-school-experience-independently</a:t>
            </a:r>
            <a:endParaRPr lang="en-GB" dirty="0"/>
          </a:p>
          <a:p>
            <a:r>
              <a:rPr lang="en-GB" dirty="0"/>
              <a:t>Alternatively, you can arrange school experience independently. If you’re not sure where to begin, the Get Into Teaching website has lots of tips to help you get started. </a:t>
            </a:r>
          </a:p>
          <a:p>
            <a:r>
              <a:rPr lang="en-GB" dirty="0"/>
              <a:t>If you have a criminal record, it won’t necessarily prevent you becoming a teacher. You’ll need to disclose any criminal convictions, cautions, or bind-overs that are not filtered, and you’ll need to agree to an enhanced criminal record check. We also advise you to discuss your circumstances with training providers before you apply</a:t>
            </a:r>
          </a:p>
          <a:p>
            <a:endParaRPr lang="en-GB" dirty="0"/>
          </a:p>
        </p:txBody>
      </p:sp>
      <p:pic>
        <p:nvPicPr>
          <p:cNvPr id="6" name="Picture 5">
            <a:extLst>
              <a:ext uri="{FF2B5EF4-FFF2-40B4-BE49-F238E27FC236}">
                <a16:creationId xmlns:a16="http://schemas.microsoft.com/office/drawing/2014/main" id="{DAD39D53-E258-40C3-9B34-2B8D0B53DFCD}"/>
              </a:ext>
            </a:extLst>
          </p:cNvPr>
          <p:cNvPicPr>
            <a:picLocks noChangeAspect="1"/>
          </p:cNvPicPr>
          <p:nvPr/>
        </p:nvPicPr>
        <p:blipFill rotWithShape="1">
          <a:blip r:embed="rId4"/>
          <a:srcRect r="4869"/>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8400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p:txBody>
          <a:bodyPr>
            <a:normAutofit/>
          </a:bodyPr>
          <a:lstStyle/>
          <a:p>
            <a:pPr algn="l">
              <a:lnSpc>
                <a:spcPct val="90000"/>
              </a:lnSpc>
            </a:pPr>
            <a:r>
              <a:rPr lang="en-GB" sz="2100" b="1" dirty="0">
                <a:effectLst/>
                <a:latin typeface="Arial" panose="020B0604020202020204" pitchFamily="34" charset="0"/>
                <a:ea typeface="Times New Roman" panose="02020603050405020304" pitchFamily="18" charset="0"/>
              </a:rPr>
              <a:t>1. What education is needed for teaching the following: </a:t>
            </a:r>
            <a:br>
              <a:rPr lang="en-GB" sz="2100" b="1" dirty="0">
                <a:effectLst/>
                <a:latin typeface="Arial" panose="020B0604020202020204" pitchFamily="34" charset="0"/>
                <a:ea typeface="Times New Roman" panose="02020603050405020304" pitchFamily="18" charset="0"/>
              </a:rPr>
            </a:br>
            <a:br>
              <a:rPr lang="en-GB" sz="2100" b="1" dirty="0">
                <a:effectLst/>
                <a:latin typeface="Arial" panose="020B0604020202020204" pitchFamily="34" charset="0"/>
                <a:ea typeface="Times New Roman" panose="02020603050405020304" pitchFamily="18" charset="0"/>
              </a:rPr>
            </a:br>
            <a:r>
              <a:rPr lang="en-GB" sz="2100" b="1" dirty="0">
                <a:effectLst/>
                <a:latin typeface="Arial" panose="020B0604020202020204" pitchFamily="34" charset="0"/>
                <a:ea typeface="Times New Roman" panose="02020603050405020304" pitchFamily="18" charset="0"/>
              </a:rPr>
              <a:t>c. What qualifications do I need to teach in college or University?</a:t>
            </a:r>
            <a:endParaRPr lang="en-GB" sz="2100" dirty="0">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834006" y="2556932"/>
            <a:ext cx="7060033" cy="3318936"/>
          </a:xfrm>
        </p:spPr>
        <p:txBody>
          <a:bodyPr>
            <a:normAutofit fontScale="92500" lnSpcReduction="20000"/>
          </a:bodyPr>
          <a:lstStyle/>
          <a:p>
            <a:r>
              <a:rPr lang="en-GB" dirty="0"/>
              <a:t>You will be expected to already hold a minimum of a Level 3 qualification in the subject area you wish to teach. You will also need a teaching qualification that is relevant to the level of teaching responsibility that you have in your job. </a:t>
            </a:r>
            <a:r>
              <a:rPr lang="en-GB" b="1" dirty="0"/>
              <a:t>Employers are free to set their own entry requirements</a:t>
            </a:r>
            <a:r>
              <a:rPr lang="en-GB" dirty="0"/>
              <a:t>.</a:t>
            </a:r>
          </a:p>
          <a:p>
            <a:r>
              <a:rPr lang="en-GB" dirty="0"/>
              <a:t>You'll need a good degree in a subject that's relevant to what you want to lecture in in University. For almost all disciplines, you'll also need a PhD in a related area. For more vocational courses you'll usually need several years' experience of working in the relevant field, as well as a degree or professional qualification</a:t>
            </a:r>
          </a:p>
        </p:txBody>
      </p:sp>
      <p:pic>
        <p:nvPicPr>
          <p:cNvPr id="6" name="Picture 5">
            <a:extLst>
              <a:ext uri="{FF2B5EF4-FFF2-40B4-BE49-F238E27FC236}">
                <a16:creationId xmlns:a16="http://schemas.microsoft.com/office/drawing/2014/main" id="{DAD39D53-E258-40C3-9B34-2B8D0B53DFCD}"/>
              </a:ext>
            </a:extLst>
          </p:cNvPr>
          <p:cNvPicPr>
            <a:picLocks noChangeAspect="1"/>
          </p:cNvPicPr>
          <p:nvPr/>
        </p:nvPicPr>
        <p:blipFill rotWithShape="1">
          <a:blip r:embed="rId3"/>
          <a:srcRect r="4869"/>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071640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FDC3-9DA6-47CE-ACA1-7649E384512C}"/>
              </a:ext>
            </a:extLst>
          </p:cNvPr>
          <p:cNvSpPr>
            <a:spLocks noGrp="1"/>
          </p:cNvSpPr>
          <p:nvPr>
            <p:ph type="title"/>
          </p:nvPr>
        </p:nvSpPr>
        <p:spPr>
          <a:xfrm>
            <a:off x="1295402" y="982132"/>
            <a:ext cx="8735006" cy="1303867"/>
          </a:xfrm>
        </p:spPr>
        <p:txBody>
          <a:bodyPr>
            <a:normAutofit/>
          </a:bodyPr>
          <a:lstStyle/>
          <a:p>
            <a:r>
              <a:rPr lang="en-GB" b="1">
                <a:solidFill>
                  <a:srgbClr val="262626"/>
                </a:solidFill>
                <a:latin typeface="Arial" panose="020B0604020202020204" pitchFamily="34" charset="0"/>
                <a:ea typeface="Times New Roman" panose="02020603050405020304" pitchFamily="18" charset="0"/>
              </a:rPr>
              <a:t>2</a:t>
            </a:r>
            <a:r>
              <a:rPr lang="en-GB" b="1">
                <a:solidFill>
                  <a:srgbClr val="262626"/>
                </a:solidFill>
                <a:effectLst/>
                <a:latin typeface="Arial" panose="020B0604020202020204" pitchFamily="34" charset="0"/>
                <a:ea typeface="Times New Roman" panose="02020603050405020304" pitchFamily="18" charset="0"/>
              </a:rPr>
              <a:t>. What is QTS?</a:t>
            </a:r>
            <a:endParaRPr lang="en-GB">
              <a:solidFill>
                <a:srgbClr val="262626"/>
              </a:solidFill>
              <a:effectLst/>
              <a:latin typeface="Times New Roman" panose="02020603050405020304" pitchFamily="18"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6FEE400C-DA7F-4B74-9FFE-F4E154D7A16A}"/>
              </a:ext>
            </a:extLst>
          </p:cNvPr>
          <p:cNvSpPr>
            <a:spLocks noGrp="1"/>
          </p:cNvSpPr>
          <p:nvPr>
            <p:ph idx="1"/>
          </p:nvPr>
        </p:nvSpPr>
        <p:spPr>
          <a:xfrm>
            <a:off x="788565" y="2399251"/>
            <a:ext cx="7189365" cy="3733101"/>
          </a:xfrm>
        </p:spPr>
        <p:txBody>
          <a:bodyPr>
            <a:normAutofit fontScale="62500" lnSpcReduction="20000"/>
          </a:bodyPr>
          <a:lstStyle/>
          <a:p>
            <a:r>
              <a:rPr lang="en-GB" dirty="0">
                <a:solidFill>
                  <a:srgbClr val="262626"/>
                </a:solidFill>
              </a:rPr>
              <a:t>Qualified Teacher Status (QTS) is a professional qualification awarded by the National College of Teaching and Leadership (NCTL) when a person can prove that they meet all of the Teachers’ Standards and criteria. QTS is required in England to teach in a state school that is under local authority control and in special schools. It is most commonly gained alongside or as part of a Postgraduate Certificate in Education (PGCE) qualification, but it can also be awarded on its own.</a:t>
            </a:r>
          </a:p>
          <a:p>
            <a:pPr marL="0" indent="0">
              <a:buNone/>
            </a:pPr>
            <a:endParaRPr lang="en-GB" dirty="0">
              <a:solidFill>
                <a:srgbClr val="262626"/>
              </a:solidFill>
            </a:endParaRPr>
          </a:p>
          <a:p>
            <a:r>
              <a:rPr lang="en-GB" dirty="0">
                <a:solidFill>
                  <a:srgbClr val="262626"/>
                </a:solidFill>
              </a:rPr>
              <a:t>QTS is recognised in some countries outside of England and Wales, but if you are thinking of teaching abroad once qualified then it is always worth checking with the department for education of a particular country that you intend to teach in.</a:t>
            </a:r>
          </a:p>
          <a:p>
            <a:pPr marL="0" indent="0">
              <a:buNone/>
            </a:pPr>
            <a:endParaRPr lang="en-GB" dirty="0">
              <a:solidFill>
                <a:srgbClr val="262626"/>
              </a:solidFill>
            </a:endParaRPr>
          </a:p>
          <a:p>
            <a:r>
              <a:rPr lang="en-GB" dirty="0">
                <a:solidFill>
                  <a:srgbClr val="262626"/>
                </a:solidFill>
              </a:rPr>
              <a:t>In order gain QTS, you will need to have an undergraduate degree and GCSEs of level 4/grade C or above in Maths and English (you will also need grade C in Science if you plan to teach at a Primary level). You will need to pass the Professional Skills Tests in Numeracy and Literacy as well</a:t>
            </a:r>
          </a:p>
          <a:p>
            <a:endParaRPr lang="en-GB" dirty="0">
              <a:solidFill>
                <a:srgbClr val="262626"/>
              </a:solidFill>
            </a:endParaRPr>
          </a:p>
        </p:txBody>
      </p:sp>
      <p:pic>
        <p:nvPicPr>
          <p:cNvPr id="4" name="Picture 3">
            <a:extLst>
              <a:ext uri="{FF2B5EF4-FFF2-40B4-BE49-F238E27FC236}">
                <a16:creationId xmlns:a16="http://schemas.microsoft.com/office/drawing/2014/main" id="{25F9F055-76D5-4322-9E03-565D18E8F7D9}"/>
              </a:ext>
            </a:extLst>
          </p:cNvPr>
          <p:cNvPicPr>
            <a:picLocks noChangeAspect="1"/>
          </p:cNvPicPr>
          <p:nvPr/>
        </p:nvPicPr>
        <p:blipFill>
          <a:blip r:embed="rId3"/>
          <a:stretch>
            <a:fillRect/>
          </a:stretch>
        </p:blipFill>
        <p:spPr>
          <a:xfrm>
            <a:off x="8085026" y="2770620"/>
            <a:ext cx="2739728" cy="2713759"/>
          </a:xfrm>
          <a:prstGeom prst="rect">
            <a:avLst/>
          </a:prstGeom>
          <a:ln w="57150" cmpd="thickThin">
            <a:solidFill>
              <a:srgbClr val="7F7F7F"/>
            </a:solidFill>
            <a:miter lim="800000"/>
          </a:ln>
        </p:spPr>
      </p:pic>
    </p:spTree>
    <p:extLst>
      <p:ext uri="{BB962C8B-B14F-4D97-AF65-F5344CB8AC3E}">
        <p14:creationId xmlns:p14="http://schemas.microsoft.com/office/powerpoint/2010/main" val="31686990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1922</TotalTime>
  <Words>2362</Words>
  <Application>Microsoft Office PowerPoint</Application>
  <PresentationFormat>Widescreen</PresentationFormat>
  <Paragraphs>104</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28" baseType="lpstr">
      <vt:lpstr>Arial</vt:lpstr>
      <vt:lpstr>Garamond</vt:lpstr>
      <vt:lpstr>Times New Roman</vt:lpstr>
      <vt:lpstr>Wingdings</vt:lpstr>
      <vt:lpstr>Organic</vt:lpstr>
      <vt:lpstr>Teaching Honour</vt:lpstr>
      <vt:lpstr>Learning outcome</vt:lpstr>
      <vt:lpstr>Resources</vt:lpstr>
      <vt:lpstr>Check in</vt:lpstr>
      <vt:lpstr>How much do you know about Education</vt:lpstr>
      <vt:lpstr>1. What education is needed for teaching the following:  a. Primary school b. Secondary school</vt:lpstr>
      <vt:lpstr>1. What education is needed for teaching the following:  a. Primary school b. Secondary school </vt:lpstr>
      <vt:lpstr>1. What education is needed for teaching the following:   c. What qualifications do I need to teach in college or University?</vt:lpstr>
      <vt:lpstr>2. What is QTS?</vt:lpstr>
      <vt:lpstr>3. Interview at least two teachers/Counsellors with the following questions </vt:lpstr>
      <vt:lpstr>3. Interview at least two teachers/Counsellors with the following questions </vt:lpstr>
      <vt:lpstr>4. Explore the Bible and the book Education by Ellen G. White to learn what teaching methods Jesus used.  Present a three-minute oral report on what you learned.</vt:lpstr>
      <vt:lpstr>4. Explore the Bible and the book Education by Ellen G. White to learn what teaching methods Jesus used.  Present a three-minute oral report on what you learned.</vt:lpstr>
      <vt:lpstr>4. Explore the Bible and the book Education by Ellen G. White to learn what teaching methods Jesus used.  Present a three-minute oral report on what you learned.</vt:lpstr>
      <vt:lpstr>4. Explore the Bible and the book Education by Ellen G. White to learn what teaching methods Jesus used.  Present a three-minute oral report on what you learned.</vt:lpstr>
      <vt:lpstr>4. Explore the Bible and the book Education by Ellen G. White to learn what teaching methods Jesus used.  Present a three-minute oral report on what you learned.</vt:lpstr>
      <vt:lpstr>4. Explore the Bible and the book Education by Ellen G. White to learn what teaching methods Jesus used.  Present a three-minute oral report on what you learned.</vt:lpstr>
      <vt:lpstr>4. Explore the Bible and the book Education by Ellen G. White to learn what teaching methods Jesus used.  Present a three-minute oral report on what you learned.</vt:lpstr>
      <vt:lpstr>4. Explore the Bible and the book Education by Ellen G. White to learn what teaching methods Jesus used.  Present a three-minute oral report on what you learned.</vt:lpstr>
      <vt:lpstr>5. Do the following for a minimum of 40 minutes per week for three weeks. (3 sessions)</vt:lpstr>
      <vt:lpstr>4. Explore the Bible and the book Education by Ellen G. White to learn what teaching methods Jesus used.  Present a three-minute oral report on what you learned.</vt:lpstr>
      <vt:lpstr>Planning Time</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&amp; Fitness</dc:title>
  <dc:creator>Patience Sena</dc:creator>
  <cp:lastModifiedBy>Patience Sena</cp:lastModifiedBy>
  <cp:revision>51</cp:revision>
  <dcterms:created xsi:type="dcterms:W3CDTF">2021-02-13T21:00:15Z</dcterms:created>
  <dcterms:modified xsi:type="dcterms:W3CDTF">2021-04-05T15:48:23Z</dcterms:modified>
</cp:coreProperties>
</file>