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8" r:id="rId2"/>
    <p:sldId id="319" r:id="rId3"/>
    <p:sldId id="298" r:id="rId4"/>
    <p:sldId id="315" r:id="rId5"/>
    <p:sldId id="295" r:id="rId6"/>
    <p:sldId id="318" r:id="rId7"/>
    <p:sldId id="320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21" r:id="rId25"/>
    <p:sldId id="262" r:id="rId26"/>
    <p:sldId id="257" r:id="rId27"/>
    <p:sldId id="266" r:id="rId28"/>
    <p:sldId id="261" r:id="rId29"/>
    <p:sldId id="280" r:id="rId30"/>
    <p:sldId id="326" r:id="rId31"/>
    <p:sldId id="324" r:id="rId32"/>
    <p:sldId id="325" r:id="rId33"/>
    <p:sldId id="294" r:id="rId34"/>
    <p:sldId id="323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322" r:id="rId48"/>
    <p:sldId id="279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56" r:id="rId62"/>
    <p:sldId id="263" r:id="rId63"/>
    <p:sldId id="264" r:id="rId64"/>
    <p:sldId id="260" r:id="rId65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330FA-440A-4085-A153-BF6D0620453D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810EA-33EE-428E-B268-D89C19BB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10EA-33EE-428E-B268-D89C19BB1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3ADEBA-688E-4963-A90F-B5A4626C3DB1}" type="slidenum">
              <a:rPr lang="en-US" smtClean="0">
                <a:ea typeface="MS PGothic" pitchFamily="34" charset="-128"/>
              </a:rPr>
              <a:pPr eaLnBrk="1" hangingPunct="1"/>
              <a:t>25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555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FC555F-E58C-43CF-9AF8-82117FF353A0}" type="slidenum">
              <a:rPr lang="en-GB" smtClean="0">
                <a:latin typeface="Calibri" pitchFamily="34" charset="0"/>
              </a:rPr>
              <a:pPr eaLnBrk="1" hangingPunct="1"/>
              <a:t>28</a:t>
            </a:fld>
            <a:endParaRPr lang="en-GB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2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810EA-33EE-428E-B268-D89C19BB1B1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5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jYmPeLos_KAhWHuhQKHVQ8Bw0QjRwIBw&amp;url=http://cropandsoil.oregonstate.edu/&amp;psig=AFQjCNGfXUOdMaI3l7oYt4gGLZPEu0Bgsg&amp;ust=14541652352059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2400"/>
            <a:ext cx="6705600" cy="2900600"/>
          </a:xfrm>
          <a:ln w="76200"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Teaching Creativity Skills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 descr="http://johnharo-blog.com/wp-content/uploads/2010/07/Creative_thinking_Scamper__id372241_size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2743200"/>
            <a:ext cx="2644675" cy="330858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osebaldaia.com/intuinovare/wp-content/uploads/2011/12/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743200"/>
            <a:ext cx="4579938" cy="38100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najournal.org/siteadmin/files/i_love_being_creative_magnet-p147137394491081220z85qu_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" y="152400"/>
            <a:ext cx="1619055" cy="16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 descr="http://online-business-ventures.com/wp-content/uploads/2011/12/Be-creati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71455"/>
            <a:ext cx="194071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4953000" cy="3048000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692150" indent="-6096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Study of trees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Study of caves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Study of shells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Study of books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Study of the earth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1219200" y="228600"/>
            <a:ext cx="3886200" cy="1143000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2. Geology is the</a:t>
            </a:r>
            <a:endParaRPr lang="en-GB" sz="36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914400" y="5067646"/>
            <a:ext cx="4419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ctr">
              <a:buNone/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 Study of the earth</a:t>
            </a:r>
          </a:p>
        </p:txBody>
      </p:sp>
      <p:pic>
        <p:nvPicPr>
          <p:cNvPr id="15362" name="Picture 2" descr="A cloud-free image of the Ear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-1290" r="12904" b="1290"/>
          <a:stretch/>
        </p:blipFill>
        <p:spPr bwMode="auto">
          <a:xfrm>
            <a:off x="5791200" y="3410642"/>
            <a:ext cx="3301179" cy="33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07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4800600" cy="236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words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the Bible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God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computers</a:t>
            </a:r>
          </a:p>
        </p:txBody>
      </p:sp>
      <p:sp>
        <p:nvSpPr>
          <p:cNvPr id="12291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685800" y="381000"/>
            <a:ext cx="4114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3. Theology is the</a:t>
            </a:r>
            <a:endParaRPr lang="en-GB" sz="36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28600" y="5029200"/>
            <a:ext cx="4724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sz="4400" dirty="0">
                <a:solidFill>
                  <a:schemeClr val="tx1"/>
                </a:solidFill>
                <a:latin typeface="Comic Sans MS" pitchFamily="66" charset="0"/>
              </a:rPr>
              <a:t>C</a:t>
            </a:r>
            <a:r>
              <a:rPr lang="en-US" sz="4400" dirty="0" smtClean="0">
                <a:solidFill>
                  <a:schemeClr val="tx1"/>
                </a:solidFill>
                <a:latin typeface="Comic Sans MS" pitchFamily="66" charset="0"/>
              </a:rPr>
              <a:t>. Study of God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33" y="2743200"/>
            <a:ext cx="4156861" cy="374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095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06477" y="1524000"/>
            <a:ext cx="6270523" cy="38242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prehistoric life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cells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rocks &amp; minerals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shrubs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Study of marine invertebrates</a:t>
            </a:r>
          </a:p>
        </p:txBody>
      </p:sp>
      <p:sp>
        <p:nvSpPr>
          <p:cNvPr id="13315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381000" y="152400"/>
            <a:ext cx="4724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4. Paleontology is the</a:t>
            </a:r>
            <a:endParaRPr lang="en-GB" sz="3600" dirty="0" smtClean="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52400" y="5547851"/>
            <a:ext cx="6172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A. Study of prehistoric life </a:t>
            </a:r>
          </a:p>
        </p:txBody>
      </p:sp>
      <p:pic>
        <p:nvPicPr>
          <p:cNvPr id="2" name="Picture 2" descr="http://ecx.images-amazon.com/images/I/81PgTUcD6nL._SL1200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14760" r="9151" b="12361"/>
          <a:stretch/>
        </p:blipFill>
        <p:spPr bwMode="auto">
          <a:xfrm>
            <a:off x="6324600" y="4334182"/>
            <a:ext cx="2819400" cy="24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23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76400"/>
            <a:ext cx="5638800" cy="304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92150" indent="-609600">
              <a:buFont typeface="+mj-lt"/>
              <a:buAutoNum type="alphaUcPeriod"/>
            </a:pPr>
            <a:r>
              <a:rPr lang="en-US" dirty="0" smtClean="0">
                <a:latin typeface="Comic Sans MS" pitchFamily="66" charset="0"/>
              </a:rPr>
              <a:t>Study of herbs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latin typeface="Comic Sans MS" pitchFamily="66" charset="0"/>
              </a:rPr>
              <a:t>Study of small mammals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latin typeface="Comic Sans MS" pitchFamily="66" charset="0"/>
              </a:rPr>
              <a:t>Study of lichens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latin typeface="Comic Sans MS" pitchFamily="66" charset="0"/>
              </a:rPr>
              <a:t>Study of reptiles </a:t>
            </a:r>
          </a:p>
          <a:p>
            <a:pPr marL="692150" indent="-609600">
              <a:buFont typeface="+mj-lt"/>
              <a:buAutoNum type="alphaUcPeriod"/>
            </a:pPr>
            <a:r>
              <a:rPr lang="en-US" dirty="0" smtClean="0">
                <a:latin typeface="Comic Sans MS" pitchFamily="66" charset="0"/>
              </a:rPr>
              <a:t>Study of God</a:t>
            </a:r>
          </a:p>
          <a:p>
            <a:pPr marL="692150" indent="-609600">
              <a:buFont typeface="Wingdings 2" pitchFamily="18" charset="2"/>
              <a:buAutoNum type="alphaUcPeriod"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4339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4800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effectLst/>
                <a:latin typeface="Comic Sans MS" pitchFamily="66" charset="0"/>
              </a:rPr>
              <a:t>5. Herpetology is the</a:t>
            </a:r>
            <a:endParaRPr lang="en-GB" sz="3600" dirty="0" smtClean="0">
              <a:effectLst/>
              <a:latin typeface="Comic Sans MS" pitchFamily="66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28600" y="5181600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>
              <a:buNone/>
            </a:pPr>
            <a:r>
              <a:rPr lang="en-US" dirty="0" smtClean="0">
                <a:latin typeface="Comic Sans MS" pitchFamily="66" charset="0"/>
              </a:rPr>
              <a:t>D. Study of reptiles </a:t>
            </a:r>
          </a:p>
          <a:p>
            <a:pPr marL="692150" indent="-609600">
              <a:buFont typeface="Wingdings 2" pitchFamily="18" charset="2"/>
              <a:buAutoNum type="alphaUcPeriod"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2290" name="Picture 2" descr="https://phylumsofanimals.files.wordpress.com/2013/01/rept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73" y="4328037"/>
            <a:ext cx="33337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66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4379912" cy="831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dirty="0" smtClean="0">
                <a:effectLst/>
                <a:latin typeface="Comic Sans MS" pitchFamily="66" charset="0"/>
              </a:rPr>
              <a:t>6. Metrology is the</a:t>
            </a:r>
            <a:endParaRPr lang="en-GB" sz="3600" dirty="0" smtClean="0">
              <a:effectLst/>
              <a:latin typeface="Comic Sans MS" pitchFamily="66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239814" y="1676400"/>
            <a:ext cx="5553075" cy="2971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Study of meteors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Study of measurements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Study of heavenly bodies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Study of cells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Study of music scores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311" y="4953000"/>
            <a:ext cx="5553075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B. Study </a:t>
            </a:r>
            <a:r>
              <a:rPr lang="en-US" sz="3200" dirty="0">
                <a:latin typeface="Comic Sans MS" pitchFamily="66" charset="0"/>
              </a:rPr>
              <a:t>of measurements </a:t>
            </a:r>
          </a:p>
        </p:txBody>
      </p:sp>
      <p:pic>
        <p:nvPicPr>
          <p:cNvPr id="11266" name="Picture 2" descr="Single Sided Modular Carrel Dimen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743200"/>
            <a:ext cx="309753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1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52400" y="1676401"/>
            <a:ext cx="5486400" cy="297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A. Study </a:t>
            </a:r>
            <a:r>
              <a:rPr lang="en-US" sz="3200" dirty="0">
                <a:latin typeface="Comic Sans MS" pitchFamily="66" charset="0"/>
              </a:rPr>
              <a:t>of emotions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B. Study </a:t>
            </a:r>
            <a:r>
              <a:rPr lang="en-US" sz="3200" dirty="0">
                <a:latin typeface="Comic Sans MS" pitchFamily="66" charset="0"/>
              </a:rPr>
              <a:t>of insects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C. Study </a:t>
            </a:r>
            <a:r>
              <a:rPr lang="en-US" sz="3200" dirty="0">
                <a:latin typeface="Comic Sans MS" pitchFamily="66" charset="0"/>
              </a:rPr>
              <a:t>of fruit growing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D. Study </a:t>
            </a:r>
            <a:r>
              <a:rPr lang="en-US" sz="3200" dirty="0">
                <a:latin typeface="Comic Sans MS" pitchFamily="66" charset="0"/>
              </a:rPr>
              <a:t>of rocks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E. Study </a:t>
            </a:r>
            <a:r>
              <a:rPr lang="en-US" sz="3200" dirty="0">
                <a:latin typeface="Comic Sans MS" pitchFamily="66" charset="0"/>
              </a:rPr>
              <a:t>of prehistoric life</a:t>
            </a:r>
          </a:p>
        </p:txBody>
      </p:sp>
      <p:sp>
        <p:nvSpPr>
          <p:cNvPr id="16387" name="Title 3"/>
          <p:cNvSpPr>
            <a:spLocks/>
          </p:cNvSpPr>
          <p:nvPr/>
        </p:nvSpPr>
        <p:spPr bwMode="auto">
          <a:xfrm>
            <a:off x="457200" y="266649"/>
            <a:ext cx="4051300" cy="1143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7. Lithology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4050" y="5181600"/>
            <a:ext cx="3657600" cy="60959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D. Study </a:t>
            </a:r>
            <a:r>
              <a:rPr lang="en-US" sz="3200" dirty="0">
                <a:latin typeface="Comic Sans MS" pitchFamily="66" charset="0"/>
              </a:rPr>
              <a:t>of rocks </a:t>
            </a:r>
          </a:p>
        </p:txBody>
      </p:sp>
      <p:pic>
        <p:nvPicPr>
          <p:cNvPr id="10242" name="Picture 2" descr="http://barrowmediacenter.files.wordpress.com/2012/09/rocks-minerals-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14" y="3886200"/>
            <a:ext cx="3743016" cy="28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" y="1731963"/>
            <a:ext cx="4343400" cy="29162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whales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insects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dogs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cacti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seeds</a:t>
            </a:r>
          </a:p>
        </p:txBody>
      </p:sp>
      <p:sp>
        <p:nvSpPr>
          <p:cNvPr id="17411" name="Title 3"/>
          <p:cNvSpPr>
            <a:spLocks/>
          </p:cNvSpPr>
          <p:nvPr/>
        </p:nvSpPr>
        <p:spPr bwMode="auto">
          <a:xfrm>
            <a:off x="326923" y="304800"/>
            <a:ext cx="41275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8. Cetology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8973" y="5257800"/>
            <a:ext cx="4343400" cy="6302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whales </a:t>
            </a:r>
          </a:p>
        </p:txBody>
      </p:sp>
      <p:pic>
        <p:nvPicPr>
          <p:cNvPr id="9220" name="Picture 4" descr="http://www.cascadiaresearch.org/robin/RHIBwithk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2"/>
          <a:stretch/>
        </p:blipFill>
        <p:spPr bwMode="auto">
          <a:xfrm>
            <a:off x="4855292" y="3023163"/>
            <a:ext cx="4286250" cy="266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5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752600"/>
            <a:ext cx="5257800" cy="297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cats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cacti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the internet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human life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cells</a:t>
            </a:r>
          </a:p>
        </p:txBody>
      </p:sp>
      <p:sp>
        <p:nvSpPr>
          <p:cNvPr id="18435" name="Title 3"/>
          <p:cNvSpPr>
            <a:spLocks/>
          </p:cNvSpPr>
          <p:nvPr/>
        </p:nvSpPr>
        <p:spPr bwMode="auto">
          <a:xfrm>
            <a:off x="381000" y="304800"/>
            <a:ext cx="39751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9. Cytology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0" y="5181600"/>
            <a:ext cx="3505200" cy="6096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E. Study </a:t>
            </a:r>
            <a:r>
              <a:rPr lang="en-US" sz="3200" dirty="0">
                <a:latin typeface="Comic Sans MS" pitchFamily="66" charset="0"/>
              </a:rPr>
              <a:t>of cells</a:t>
            </a:r>
          </a:p>
        </p:txBody>
      </p:sp>
      <p:pic>
        <p:nvPicPr>
          <p:cNvPr id="8194" name="Picture 2" descr="Social scientists study impact of human adult stem cell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91012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56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1"/>
          <p:cNvSpPr>
            <a:spLocks noChangeArrowheads="1"/>
          </p:cNvSpPr>
          <p:nvPr/>
        </p:nvSpPr>
        <p:spPr bwMode="auto">
          <a:xfrm>
            <a:off x="86442" y="1671484"/>
            <a:ext cx="5638800" cy="29005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trees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orchids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stars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</a:t>
            </a:r>
            <a:r>
              <a:rPr lang="en-US" sz="3200" dirty="0" smtClean="0">
                <a:latin typeface="Comic Sans MS" pitchFamily="66" charset="0"/>
              </a:rPr>
              <a:t>environmental conservation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9459" name="Title 3"/>
          <p:cNvSpPr>
            <a:spLocks/>
          </p:cNvSpPr>
          <p:nvPr/>
        </p:nvSpPr>
        <p:spPr bwMode="auto">
          <a:xfrm>
            <a:off x="533400" y="274638"/>
            <a:ext cx="51943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10. Dendrology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381000" y="5024284"/>
            <a:ext cx="4006235" cy="690716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	Study of trees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3200" dirty="0">
              <a:latin typeface="Comic Sans MS" pitchFamily="66" charset="0"/>
            </a:endParaRPr>
          </a:p>
        </p:txBody>
      </p:sp>
      <p:pic>
        <p:nvPicPr>
          <p:cNvPr id="7170" name="Picture 2" descr="http://science-all.com/images/tree-clipart/tree-clipar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02" y="2743200"/>
            <a:ext cx="3117897" cy="39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10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07950" y="1676400"/>
            <a:ext cx="6781800" cy="2971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Study of microscopic plant life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Study of basket making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Study of lichens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Study of mushrooms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Study of soil for crops</a:t>
            </a:r>
          </a:p>
        </p:txBody>
      </p:sp>
      <p:sp>
        <p:nvSpPr>
          <p:cNvPr id="20483" name="Title 3"/>
          <p:cNvSpPr>
            <a:spLocks/>
          </p:cNvSpPr>
          <p:nvPr/>
        </p:nvSpPr>
        <p:spPr bwMode="auto">
          <a:xfrm>
            <a:off x="990600" y="283805"/>
            <a:ext cx="41275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11. Agrology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9424" y="5001086"/>
            <a:ext cx="3019426" cy="100919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E. Study </a:t>
            </a:r>
            <a:r>
              <a:rPr lang="en-US" sz="3200" dirty="0">
                <a:latin typeface="Comic Sans MS" pitchFamily="66" charset="0"/>
              </a:rPr>
              <a:t>of soil for crops</a:t>
            </a:r>
          </a:p>
        </p:txBody>
      </p:sp>
      <p:pic>
        <p:nvPicPr>
          <p:cNvPr id="6146" name="Picture 2" descr="http://cropandsoil.oregonstate.edu/system/files/imagecache/slideshow_big/nodeimages/100_08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11726"/>
            <a:ext cx="45529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33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Introduction To Teaching Skills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itchFamily="66" charset="0"/>
            </a:endParaRPr>
          </a:p>
          <a:p>
            <a:pPr algn="ctr"/>
            <a:endParaRPr lang="en-GB" sz="16000" dirty="0" smtClean="0">
              <a:latin typeface="Comic Sans MS" pitchFamily="66" charset="0"/>
            </a:endParaRPr>
          </a:p>
          <a:p>
            <a:pPr algn="ctr"/>
            <a:endParaRPr lang="en-GB" sz="16000" dirty="0">
              <a:latin typeface="Comic Sans MS" pitchFamily="66" charset="0"/>
            </a:endParaRPr>
          </a:p>
          <a:p>
            <a:pPr algn="ctr"/>
            <a:r>
              <a:rPr lang="en-GB" sz="16000" dirty="0" smtClean="0">
                <a:latin typeface="Comic Sans MS" pitchFamily="66" charset="0"/>
              </a:rPr>
              <a:t>Purpose</a:t>
            </a:r>
            <a:endParaRPr lang="en-GB" sz="16000" dirty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To Explore the different </a:t>
            </a:r>
            <a:r>
              <a:rPr lang="en-GB" b="1" u="sng" dirty="0">
                <a:latin typeface="Comic Sans MS" pitchFamily="66" charset="0"/>
              </a:rPr>
              <a:t>learning and teaching styles </a:t>
            </a:r>
            <a:r>
              <a:rPr lang="en-GB" dirty="0">
                <a:latin typeface="Comic Sans MS" pitchFamily="66" charset="0"/>
              </a:rPr>
              <a:t>and teachable moments conducive for Pathfinders and Adventurers physical, mental, social and spiritual development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 algn="ctr"/>
            <a:r>
              <a:rPr lang="en-US" sz="16000" dirty="0" smtClean="0">
                <a:latin typeface="Comic Sans MS" pitchFamily="66" charset="0"/>
              </a:rPr>
              <a:t>Objectives</a:t>
            </a:r>
            <a:endParaRPr lang="en-GB" sz="16000" dirty="0">
              <a:latin typeface="Comic Sans MS" pitchFamily="66" charset="0"/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Comic Sans MS" pitchFamily="66" charset="0"/>
              </a:rPr>
              <a:t>To  discover the importance and value of </a:t>
            </a:r>
            <a:r>
              <a:rPr lang="en-GB" b="1" u="sng" dirty="0">
                <a:latin typeface="Comic Sans MS" pitchFamily="66" charset="0"/>
              </a:rPr>
              <a:t>creative approaches </a:t>
            </a:r>
            <a:r>
              <a:rPr lang="en-GB" dirty="0">
                <a:latin typeface="Comic Sans MS" pitchFamily="66" charset="0"/>
              </a:rPr>
              <a:t>to teaching and to learn ways of developing one’s own creative style of teaching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304800" y="1676400"/>
            <a:ext cx="7315200" cy="3352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caves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soil for crops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modern communications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the Northern Lights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stars</a:t>
            </a:r>
          </a:p>
        </p:txBody>
      </p:sp>
      <p:sp>
        <p:nvSpPr>
          <p:cNvPr id="21507" name="Title 3"/>
          <p:cNvSpPr>
            <a:spLocks/>
          </p:cNvSpPr>
          <p:nvPr/>
        </p:nvSpPr>
        <p:spPr bwMode="auto">
          <a:xfrm>
            <a:off x="1435100" y="274638"/>
            <a:ext cx="47371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12. Speleology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5562600"/>
            <a:ext cx="4038600" cy="685800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caves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3200" dirty="0">
              <a:latin typeface="Comic Sans MS" pitchFamily="66" charset="0"/>
            </a:endParaRPr>
          </a:p>
        </p:txBody>
      </p:sp>
      <p:pic>
        <p:nvPicPr>
          <p:cNvPr id="5122" name="Picture 2" descr="checking c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587" y="4300537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22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1027"/>
          <p:cNvSpPr>
            <a:spLocks noChangeArrowheads="1"/>
          </p:cNvSpPr>
          <p:nvPr/>
        </p:nvSpPr>
        <p:spPr bwMode="auto">
          <a:xfrm>
            <a:off x="410497" y="1828800"/>
            <a:ext cx="5410200" cy="2819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God's creation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fruit growing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Tree rings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latin typeface="Comic Sans MS" pitchFamily="66" charset="0"/>
              </a:rPr>
              <a:t>  Study of human origins </a:t>
            </a:r>
          </a:p>
        </p:txBody>
      </p:sp>
      <p:sp>
        <p:nvSpPr>
          <p:cNvPr id="22531" name="Title 3"/>
          <p:cNvSpPr>
            <a:spLocks/>
          </p:cNvSpPr>
          <p:nvPr/>
        </p:nvSpPr>
        <p:spPr bwMode="auto">
          <a:xfrm>
            <a:off x="1066800" y="457200"/>
            <a:ext cx="4356100" cy="1143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latin typeface="Comic Sans MS" pitchFamily="66" charset="0"/>
              </a:rPr>
              <a:t>13. Pomology is the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304800" y="4955458"/>
            <a:ext cx="5012403" cy="6096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latin typeface="Comic Sans MS" pitchFamily="66" charset="0"/>
              </a:rPr>
              <a:t>B. Study </a:t>
            </a:r>
            <a:r>
              <a:rPr lang="en-US" sz="3200" dirty="0">
                <a:latin typeface="Comic Sans MS" pitchFamily="66" charset="0"/>
              </a:rPr>
              <a:t>of fruit growing 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3200" dirty="0">
              <a:latin typeface="Comic Sans MS" pitchFamily="66" charset="0"/>
            </a:endParaRPr>
          </a:p>
        </p:txBody>
      </p:sp>
      <p:pic>
        <p:nvPicPr>
          <p:cNvPr id="4098" name="Picture 2" descr="Wasswa explains a point to other farmers while on a study tour of his far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361536"/>
            <a:ext cx="3580478" cy="24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899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69850" y="1684337"/>
            <a:ext cx="6629400" cy="27527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 Study of birds eggs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 Study of zoo life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 Study of small mammal pets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 Study of fish raising </a:t>
            </a:r>
          </a:p>
        </p:txBody>
      </p:sp>
      <p:sp>
        <p:nvSpPr>
          <p:cNvPr id="23555" name="Title 3"/>
          <p:cNvSpPr>
            <a:spLocks/>
          </p:cNvSpPr>
          <p:nvPr/>
        </p:nvSpPr>
        <p:spPr bwMode="auto">
          <a:xfrm>
            <a:off x="1435100" y="274638"/>
            <a:ext cx="389890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14. </a:t>
            </a:r>
            <a:r>
              <a:rPr lang="en-US" sz="3600" dirty="0" err="1">
                <a:solidFill>
                  <a:schemeClr val="tx1"/>
                </a:solidFill>
                <a:latin typeface="Comic Sans MS" pitchFamily="66" charset="0"/>
              </a:rPr>
              <a:t>Oology</a:t>
            </a:r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 is the</a:t>
            </a:r>
            <a:endParaRPr lang="en-GB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://armedwithvisions.com/wp-content/uploads/2012/09/800px-Eastern_Phoebe-nest-Brown-headed-Cowbird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655"/>
            <a:ext cx="3361879" cy="252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5029199"/>
            <a:ext cx="5029200" cy="153080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spcBef>
                <a:spcPct val="20000"/>
              </a:spcBef>
              <a:buClr>
                <a:schemeClr val="accent1"/>
              </a:buClr>
            </a:pPr>
            <a:r>
              <a:rPr lang="en-US" sz="4400" dirty="0" smtClean="0">
                <a:solidFill>
                  <a:schemeClr val="tx1"/>
                </a:solidFill>
                <a:latin typeface="Comic Sans MS" pitchFamily="66" charset="0"/>
              </a:rPr>
              <a:t>A. Study </a:t>
            </a:r>
            <a:r>
              <a:rPr lang="en-US" sz="4400" dirty="0">
                <a:solidFill>
                  <a:schemeClr val="tx1"/>
                </a:solidFill>
                <a:latin typeface="Comic Sans MS" pitchFamily="66" charset="0"/>
              </a:rPr>
              <a:t>of birds eggs 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</a:pP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0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457200" y="1676400"/>
            <a:ext cx="5715000" cy="3352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Study of words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Study of microscopic life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Study of tropical fish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Study of fungi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 Study of cells</a:t>
            </a:r>
          </a:p>
        </p:txBody>
      </p:sp>
      <p:sp>
        <p:nvSpPr>
          <p:cNvPr id="24579" name="Title 3"/>
          <p:cNvSpPr>
            <a:spLocks/>
          </p:cNvSpPr>
          <p:nvPr/>
        </p:nvSpPr>
        <p:spPr bwMode="auto">
          <a:xfrm>
            <a:off x="685800" y="313302"/>
            <a:ext cx="4813300" cy="1143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 dirty="0">
                <a:solidFill>
                  <a:schemeClr val="tx1"/>
                </a:solidFill>
                <a:latin typeface="Comic Sans MS" pitchFamily="66" charset="0"/>
              </a:rPr>
              <a:t>15. Mycology is the</a:t>
            </a:r>
            <a:endParaRPr lang="en-GB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1482" y="5486400"/>
            <a:ext cx="3603318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D. Study 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fungi</a:t>
            </a:r>
            <a:endParaRPr lang="en-US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 descr="Fantastic Fun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48432"/>
            <a:ext cx="4022623" cy="25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21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200"/>
          </a:xfrm>
          <a:solidFill>
            <a:srgbClr val="FFFF00"/>
          </a:solidFill>
        </p:spPr>
        <p:txBody>
          <a:bodyPr/>
          <a:lstStyle/>
          <a:p>
            <a:r>
              <a:rPr lang="en-GB" b="1" dirty="0" smtClean="0">
                <a:latin typeface="Comic Sans MS" panose="030F0702030302020204" pitchFamily="66" charset="0"/>
              </a:rPr>
              <a:t>Steps to being creative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2" y="1348644"/>
            <a:ext cx="8894616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Step one: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Become </a:t>
            </a:r>
            <a:r>
              <a:rPr lang="en-GB" b="1" dirty="0">
                <a:solidFill>
                  <a:schemeClr val="tx1"/>
                </a:solidFill>
                <a:latin typeface="Comic Sans MS" pitchFamily="66" charset="0"/>
              </a:rPr>
              <a:t>a knowledgeable 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teacher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2379" y="2299803"/>
            <a:ext cx="8894616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two: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onnect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with other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teachers/trainers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1598" y="3208979"/>
            <a:ext cx="8915397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three: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ecome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a collector of 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teaching/training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ideas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1" y="4103736"/>
            <a:ext cx="8915398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four: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hare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your learning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4301" y="5029200"/>
            <a:ext cx="8915398" cy="6580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five: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emove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the blocks to creative thinking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8119" y="6019800"/>
            <a:ext cx="8894616" cy="6524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Step six: 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ractise </a:t>
            </a:r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your creativity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AEBE68F56748427AB37AD17F870655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309247" y="6926"/>
            <a:ext cx="3262432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dirty="0" smtClean="0"/>
              <a:t>What can you see?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930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 Gain Knowledge about God, the world and ourselves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789218"/>
            <a:ext cx="1981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Taking part in events and activities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0500" y="2143229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Being involved with people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210589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Visiting places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0" y="483870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Reading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1327" y="541020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mic Sans MS" pitchFamily="66" charset="0"/>
              </a:rPr>
              <a:t>Discussions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010400" y="426720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Audio Visuals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81800" y="2362200"/>
            <a:ext cx="19812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mic Sans MS" pitchFamily="66" charset="0"/>
              </a:rPr>
              <a:t>Talks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259782" y="2979905"/>
            <a:ext cx="457200" cy="306324"/>
          </a:xfrm>
          <a:prstGeom prst="wedgeRoundRectCallout">
            <a:avLst>
              <a:gd name="adj1" fmla="val -35984"/>
              <a:gd name="adj2" fmla="val 107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8153400" y="2871770"/>
            <a:ext cx="457200" cy="306324"/>
          </a:xfrm>
          <a:prstGeom prst="wedgeRoundRectCallout">
            <a:avLst>
              <a:gd name="adj1" fmla="val -35984"/>
              <a:gd name="adj2" fmla="val 107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raulsabino.files.wordpress.com/2011/02/audio-visu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5529071"/>
            <a:ext cx="1147762" cy="9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4.mm.bing.net/th?id=H.4637255739572723&amp;pid=1.7&amp;w=193&amp;h=142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1020"/>
            <a:ext cx="1143000" cy="8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ighereducationarticles.com/wp-content/uploads/2012/03/online-group-discussi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09" y="5981700"/>
            <a:ext cx="96219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inveralmondchs.org/wp-content/uploads/2013/02/camping-clip-art-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07011"/>
            <a:ext cx="1967511" cy="12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ravelrelation.com/packages/images/uk-tower-brid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33420"/>
            <a:ext cx="1257300" cy="6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836" y="228600"/>
            <a:ext cx="8312728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Creative Tools for </a:t>
            </a:r>
            <a:b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Effective Teaching: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0" y="1679927"/>
            <a:ext cx="1875560" cy="85666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Be creative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29345" y="1652186"/>
            <a:ext cx="2114550" cy="7904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Learning atmosphere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" y="1652186"/>
            <a:ext cx="2438400" cy="7350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Aim of Lesson 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0554" y="5618018"/>
            <a:ext cx="1447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Discussions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964873" y="3089564"/>
            <a:ext cx="3009900" cy="1257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Use a variety of creative resources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968586" y="1676844"/>
            <a:ext cx="19812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Teaching aids</a:t>
            </a:r>
          </a:p>
          <a:p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828800" y="5181600"/>
            <a:ext cx="1447800" cy="741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Questions</a:t>
            </a:r>
            <a:endParaRPr lang="en-US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37559" y="6106391"/>
            <a:ext cx="2164772" cy="588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Demonstrations</a:t>
            </a:r>
            <a:endParaRPr lang="en-US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823113" y="5181600"/>
            <a:ext cx="1447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Mime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Drama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Role play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172200" y="5791200"/>
            <a:ext cx="1447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Quiz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536873" y="5157354"/>
            <a:ext cx="1447800" cy="61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Debates 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295400" y="3752850"/>
            <a:ext cx="1631373" cy="1799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29345" y="4381500"/>
            <a:ext cx="394855" cy="632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84174" y="4381500"/>
            <a:ext cx="426026" cy="775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69823" y="4495800"/>
            <a:ext cx="178377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74773" y="4322618"/>
            <a:ext cx="1111827" cy="138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</p:cNvCxnSpPr>
          <p:nvPr/>
        </p:nvCxnSpPr>
        <p:spPr>
          <a:xfrm>
            <a:off x="5974773" y="3718214"/>
            <a:ext cx="1950027" cy="1118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76200" y="4532168"/>
            <a:ext cx="1447800" cy="4814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Singing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295400" y="3581400"/>
            <a:ext cx="1631372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74773" y="3436793"/>
            <a:ext cx="1416627" cy="601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>
          <a:xfrm>
            <a:off x="7536873" y="3754581"/>
            <a:ext cx="1447800" cy="61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>F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inding things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Treasure hunt 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442856" y="5277281"/>
            <a:ext cx="1006185" cy="4130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Puzzles 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45948" y="4453370"/>
            <a:ext cx="38100" cy="703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981200" y="3265343"/>
            <a:ext cx="945574" cy="439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ubtitle 2"/>
          <p:cNvSpPr txBox="1">
            <a:spLocks/>
          </p:cNvSpPr>
          <p:nvPr/>
        </p:nvSpPr>
        <p:spPr>
          <a:xfrm>
            <a:off x="83126" y="3470563"/>
            <a:ext cx="1745673" cy="4814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7030A0"/>
                </a:solidFill>
                <a:latin typeface="Comic Sans MS" pitchFamily="66" charset="0"/>
              </a:rPr>
              <a:t>Story telling</a:t>
            </a:r>
            <a:endParaRPr lang="en-US" sz="18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3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  <p:bldP spid="26" grpId="0" animBg="1"/>
      <p:bldP spid="29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 descr="img0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16542" r="14894" b="42091"/>
          <a:stretch>
            <a:fillRect/>
          </a:stretch>
        </p:blipFill>
        <p:spPr>
          <a:xfrm>
            <a:off x="1619250" y="1123950"/>
            <a:ext cx="5761038" cy="5165725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57200" y="481013"/>
            <a:ext cx="4392613" cy="1076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200" dirty="0"/>
              <a:t>How many additional birds can you find?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88125" y="5805488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Answer: Ten birds</a:t>
            </a:r>
          </a:p>
        </p:txBody>
      </p:sp>
    </p:spTree>
    <p:extLst>
      <p:ext uri="{BB962C8B-B14F-4D97-AF65-F5344CB8AC3E}">
        <p14:creationId xmlns:p14="http://schemas.microsoft.com/office/powerpoint/2010/main" val="2729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 descr="http://3.bp.blogspot.com/-L4MIoANG5K4/TxQztgy6s9I/AAAAAAAAABk/J4VZ08efcv0/s1600/vak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145"/>
            <a:ext cx="3661064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2" name="TextBox 8291"/>
          <p:cNvSpPr txBox="1"/>
          <p:nvPr/>
        </p:nvSpPr>
        <p:spPr>
          <a:xfrm>
            <a:off x="477982" y="1905000"/>
            <a:ext cx="4267201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Different </a:t>
            </a:r>
          </a:p>
          <a:p>
            <a:r>
              <a:rPr lang="en-US" sz="6600" dirty="0" smtClean="0">
                <a:latin typeface="Comic Sans MS" pitchFamily="66" charset="0"/>
              </a:rPr>
              <a:t>Learning </a:t>
            </a:r>
          </a:p>
          <a:p>
            <a:r>
              <a:rPr lang="en-US" sz="6600" dirty="0" smtClean="0">
                <a:latin typeface="Comic Sans MS" pitchFamily="66" charset="0"/>
              </a:rPr>
              <a:t>Styles</a:t>
            </a:r>
            <a:endParaRPr lang="en-US" sz="6600" dirty="0">
              <a:latin typeface="Comic Sans MS" pitchFamily="66" charset="0"/>
            </a:endParaRPr>
          </a:p>
        </p:txBody>
      </p:sp>
      <p:sp>
        <p:nvSpPr>
          <p:cNvPr id="8293" name="TextBox 8292"/>
          <p:cNvSpPr txBox="1"/>
          <p:nvPr/>
        </p:nvSpPr>
        <p:spPr>
          <a:xfrm>
            <a:off x="1341900" y="526473"/>
            <a:ext cx="2497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Activity</a:t>
            </a:r>
            <a:endParaRPr lang="en-US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What is Creativity?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Find the answers </a:t>
            </a:r>
            <a:r>
              <a:rPr lang="en-US" sz="3600" dirty="0" smtClean="0">
                <a:latin typeface="Comic Sans MS" pitchFamily="66" charset="0"/>
              </a:rPr>
              <a:t>- Activity 1</a:t>
            </a: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6095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mic Sans MS" pitchFamily="66" charset="0"/>
              </a:rPr>
              <a:t>First team back gets a reward!</a:t>
            </a:r>
          </a:p>
          <a:p>
            <a:pPr marL="0" indent="0" algn="ctr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438400"/>
            <a:ext cx="4343400" cy="433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sz="3900" dirty="0" smtClean="0">
                <a:latin typeface="Comic Sans MS" pitchFamily="66" charset="0"/>
              </a:rPr>
              <a:t>In 2’s or 3’s</a:t>
            </a:r>
          </a:p>
          <a:p>
            <a:pPr marL="800100" lvl="2" indent="0">
              <a:buFont typeface="Arial" pitchFamily="34" charset="0"/>
              <a:buNone/>
            </a:pPr>
            <a:endParaRPr lang="en-US" sz="3100" dirty="0" smtClean="0">
              <a:latin typeface="Comic Sans MS" pitchFamily="66" charset="0"/>
            </a:endParaRPr>
          </a:p>
          <a:p>
            <a:pPr algn="ctr"/>
            <a:r>
              <a:rPr lang="en-US" sz="3900" dirty="0" smtClean="0">
                <a:latin typeface="Comic Sans MS" pitchFamily="66" charset="0"/>
              </a:rPr>
              <a:t>Find the 5 different </a:t>
            </a:r>
            <a:r>
              <a:rPr lang="en-US" sz="3900" dirty="0" err="1" smtClean="0">
                <a:latin typeface="Comic Sans MS" pitchFamily="66" charset="0"/>
              </a:rPr>
              <a:t>colour</a:t>
            </a:r>
            <a:r>
              <a:rPr lang="en-US" sz="3900" dirty="0" smtClean="0">
                <a:latin typeface="Comic Sans MS" pitchFamily="66" charset="0"/>
              </a:rPr>
              <a:t> cards hidden in the room.</a:t>
            </a:r>
          </a:p>
          <a:p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 descr="http://www.liveintentionally.org/wp-content/uploads/2011/03/searching-for-lost-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9" y="2438400"/>
            <a:ext cx="2118591" cy="16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ypnosis_to_Find_Lost_Items_NYC_New_York_Queens_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41" y="2438400"/>
            <a:ext cx="132188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more panic: Scientists say they have developed a smartphone system that instantly tracks down lost item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"/>
          <a:stretch/>
        </p:blipFill>
        <p:spPr bwMode="auto">
          <a:xfrm>
            <a:off x="91209" y="4488873"/>
            <a:ext cx="2153227" cy="182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rharryfisch.com/wp-content/uploads/2012/02/bcp040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8" y="4666175"/>
            <a:ext cx="22098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Each Pathfinder/Adventurer Learns Differently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7000"/>
            <a:ext cx="84582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Discover how your Pathfinder/Adventurer learns best and you will discover the best way to keep their attention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9240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Teaching the Pathfinder/Adventurer Curriculum Creatively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610600" cy="2293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You must know/study the Curriculum</a:t>
            </a:r>
          </a:p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Assess the number and needs of your class</a:t>
            </a:r>
          </a:p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Work out your teaching plan</a:t>
            </a:r>
          </a:p>
          <a:p>
            <a:pPr marL="457200" indent="-4572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Available resources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410200"/>
            <a:ext cx="8610600" cy="862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Plan your work and Work your plan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Teaching Task 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6868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514350" indent="-514350" algn="l">
              <a:buFont typeface="Wingdings" panose="05000000000000000000" pitchFamily="2" charset="2"/>
              <a:buChar char="q"/>
            </a:pPr>
            <a:endParaRPr lang="en-GB" sz="8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14350" indent="-514350" algn="l">
              <a:buFont typeface="Wingdings" panose="05000000000000000000" pitchFamily="2" charset="2"/>
              <a:buChar char="q"/>
            </a:pPr>
            <a:r>
              <a:rPr lang="en-GB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 into groups of 4-6</a:t>
            </a:r>
          </a:p>
          <a:p>
            <a:pPr algn="l"/>
            <a:endParaRPr lang="en-GB" sz="5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a group, choose one requirement from either the Pathfinder or Adventurer coursework, Award or </a:t>
            </a:r>
            <a:r>
              <a:rPr lang="en-GB" sz="11200" dirty="0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GB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onour and decide how you would best teach it</a:t>
            </a:r>
          </a:p>
          <a:p>
            <a:pPr algn="l"/>
            <a:endParaRPr lang="en-GB" sz="5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GB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Create a teaching plan</a:t>
            </a:r>
          </a:p>
          <a:p>
            <a:pPr marL="1600200" lvl="1" indent="-1143000" algn="l">
              <a:buFont typeface="Courier New" panose="02070309020205020404" pitchFamily="49" charset="0"/>
              <a:buChar char="o"/>
            </a:pPr>
            <a:r>
              <a:rPr lang="en-GB" sz="10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Lesson Objective</a:t>
            </a:r>
          </a:p>
          <a:p>
            <a:pPr marL="1600200" lvl="1" indent="-1143000" algn="l">
              <a:buFont typeface="Courier New" panose="02070309020205020404" pitchFamily="49" charset="0"/>
              <a:buChar char="o"/>
            </a:pPr>
            <a:r>
              <a:rPr lang="en-GB" sz="10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Success Criteria</a:t>
            </a:r>
          </a:p>
          <a:p>
            <a:pPr marL="1600200" lvl="1" indent="-1143000" algn="l">
              <a:buFont typeface="Courier New" panose="02070309020205020404" pitchFamily="49" charset="0"/>
              <a:buChar char="o"/>
            </a:pPr>
            <a:r>
              <a:rPr lang="en-GB" sz="10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Basic 3 part lesson (Intro/Main/Plenary)</a:t>
            </a:r>
          </a:p>
          <a:p>
            <a:pPr marL="1600200" lvl="1" indent="-1143000" algn="l">
              <a:buFont typeface="Courier New" panose="02070309020205020404" pitchFamily="49" charset="0"/>
              <a:buChar char="o"/>
            </a:pPr>
            <a:r>
              <a:rPr lang="en-GB" sz="10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Assessment?</a:t>
            </a:r>
          </a:p>
          <a:p>
            <a:pPr algn="l"/>
            <a:endParaRPr lang="en-GB" sz="6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Comic Sans MS" pitchFamily="66" charset="0"/>
              </a:rPr>
              <a:t>Thank You</a:t>
            </a:r>
            <a:endParaRPr lang="en-US" sz="9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b="1" dirty="0" smtClean="0">
                <a:solidFill>
                  <a:srgbClr val="FF0000"/>
                </a:solidFill>
                <a:latin typeface="Comic Sans MS" pitchFamily="66" charset="0"/>
              </a:rPr>
              <a:t>Any Questions?</a:t>
            </a:r>
            <a:endParaRPr lang="en-US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516562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1. When I operate new equipment I generally: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a)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read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the instructions first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b)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listen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to an explanation from someone who has used it before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c)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go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ahead and have a go, I can figure it out as I use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it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en-GB" sz="2400" b="1" dirty="0">
                <a:solidFill>
                  <a:srgbClr val="7030A0"/>
                </a:solidFill>
                <a:latin typeface="Comic Sans MS" pitchFamily="66" charset="0"/>
              </a:rPr>
              <a:t>2. When I need directions for travelling I usually: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a)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look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at a map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b)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ask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for spoken directions</a:t>
            </a:r>
            <a:r>
              <a:rPr lang="en-US" sz="24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c)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follow 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my nose and maybe use a compass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 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3. When I cook a new dish, I like to: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a) 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follow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a written recipe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b) 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call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a friend for an explanation</a:t>
            </a:r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c) 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follow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my instincts, testing as I cook</a:t>
            </a:r>
            <a:r>
              <a:rPr lang="en-US" sz="2400" dirty="0">
                <a:solidFill>
                  <a:srgbClr val="00B050"/>
                </a:solidFill>
              </a:rPr>
              <a:t/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2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Comic Sans MS" pitchFamily="66" charset="0"/>
              </a:rPr>
              <a:t>4. If I am teaching someone something new, I tend to: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a) write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instructions down for them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b) give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them a verbal explanation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c) demonstrate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first and then let them have a go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5. I tend to say: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a) watch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how I do it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b) listen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to me explain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c) you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have a go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6. During my free time I most enjoy: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a) going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to museums and galleries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b) listening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to music and talking to my friends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c) playing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sport or doing DIY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8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534400" cy="6324599"/>
          </a:xfrm>
        </p:spPr>
        <p:txBody>
          <a:bodyPr>
            <a:noAutofit/>
          </a:bodyPr>
          <a:lstStyle/>
          <a:p>
            <a:pPr algn="l"/>
            <a:r>
              <a:rPr lang="en-GB" sz="2800" b="1" dirty="0">
                <a:solidFill>
                  <a:srgbClr val="7030A0"/>
                </a:solidFill>
                <a:latin typeface="Comic Sans MS" pitchFamily="66" charset="0"/>
              </a:rPr>
              <a:t>7. When I go shopping for clothes, I tend to: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a)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imagine </a:t>
            </a:r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what they would look like on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b)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discuss </a:t>
            </a:r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them with the shop staff</a:t>
            </a:r>
            <a:r>
              <a:rPr lang="en-US" sz="28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c) </a:t>
            </a:r>
            <a:r>
              <a:rPr lang="en-GB" sz="2800" dirty="0" smtClean="0">
                <a:solidFill>
                  <a:srgbClr val="7030A0"/>
                </a:solidFill>
                <a:latin typeface="Comic Sans MS" pitchFamily="66" charset="0"/>
              </a:rPr>
              <a:t>try </a:t>
            </a:r>
            <a:r>
              <a:rPr lang="en-GB" sz="2800" dirty="0">
                <a:solidFill>
                  <a:srgbClr val="7030A0"/>
                </a:solidFill>
                <a:latin typeface="Comic Sans MS" pitchFamily="66" charset="0"/>
              </a:rPr>
              <a:t>them on and test them out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 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GB" sz="2800" b="1" dirty="0">
                <a:solidFill>
                  <a:srgbClr val="C00000"/>
                </a:solidFill>
                <a:latin typeface="Comic Sans MS" pitchFamily="66" charset="0"/>
              </a:rPr>
              <a:t>8. When I am choosing a holiday I usually:</a:t>
            </a: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a)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read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lots of brochures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b)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listen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to recommendations from friends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Comic Sans MS" pitchFamily="66" charset="0"/>
              </a:rPr>
              <a:t>c) </a:t>
            </a:r>
            <a:r>
              <a:rPr lang="en-GB" sz="2800" dirty="0" smtClean="0">
                <a:solidFill>
                  <a:srgbClr val="C00000"/>
                </a:solidFill>
                <a:latin typeface="Comic Sans MS" pitchFamily="66" charset="0"/>
              </a:rPr>
              <a:t>imagine </a:t>
            </a:r>
            <a:r>
              <a:rPr lang="en-GB" sz="2800" dirty="0">
                <a:solidFill>
                  <a:srgbClr val="C00000"/>
                </a:solidFill>
                <a:latin typeface="Comic Sans MS" pitchFamily="66" charset="0"/>
              </a:rPr>
              <a:t>what it would be like to be there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/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GB" sz="2800" b="1" dirty="0">
                <a:solidFill>
                  <a:srgbClr val="00B050"/>
                </a:solidFill>
                <a:latin typeface="Comic Sans MS" pitchFamily="66" charset="0"/>
              </a:rPr>
              <a:t>9. If I was buying a new car, I would: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a)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read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reviews in newspapers and magazines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b)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discuss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what I need with my friends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c)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test-drive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lots of different types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Comic Sans MS" pitchFamily="66" charset="0"/>
              </a:rPr>
              <a:t>10. When I am learning a new skill, I am most comfortable: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a) watching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what the teacher is doing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b) talking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through with the teacher exactly what I’m supposed to do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c) giving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it a try myself and work it out as I go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11. If I am choosing food off a menu, I tend to: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a) imagine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what the food will look like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b) talk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through the options in my head or with my partner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c) imagine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what the food will taste like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Comic Sans MS" pitchFamily="66" charset="0"/>
              </a:rPr>
              <a:t>12. When I listen to a band, I can’t help: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a) watching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the band members and other people in the audience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b) listening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to the lyrics and the beats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c) moving </a:t>
            </a:r>
            <a:r>
              <a:rPr lang="en-GB" dirty="0">
                <a:solidFill>
                  <a:srgbClr val="7030A0"/>
                </a:solidFill>
                <a:latin typeface="Comic Sans MS" pitchFamily="66" charset="0"/>
              </a:rPr>
              <a:t>in time with the music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7030A0"/>
                </a:solidFill>
                <a:latin typeface="Comic Sans MS" pitchFamily="66" charset="0"/>
              </a:rPr>
              <a:t>13. When I concentrate, I most often:</a:t>
            </a:r>
            <a:endParaRPr lang="en-US" sz="3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7030A0"/>
                </a:solidFill>
                <a:latin typeface="Comic Sans MS" pitchFamily="66" charset="0"/>
              </a:rPr>
              <a:t>a) focus </a:t>
            </a:r>
            <a:r>
              <a:rPr lang="en-GB" sz="3000" dirty="0">
                <a:solidFill>
                  <a:srgbClr val="7030A0"/>
                </a:solidFill>
                <a:latin typeface="Comic Sans MS" pitchFamily="66" charset="0"/>
              </a:rPr>
              <a:t>on the words or the pictures in front of me</a:t>
            </a:r>
            <a:endParaRPr lang="en-US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7030A0"/>
                </a:solidFill>
                <a:latin typeface="Comic Sans MS" pitchFamily="66" charset="0"/>
              </a:rPr>
              <a:t>b) discuss </a:t>
            </a:r>
            <a:r>
              <a:rPr lang="en-GB" sz="3000" dirty="0">
                <a:solidFill>
                  <a:srgbClr val="7030A0"/>
                </a:solidFill>
                <a:latin typeface="Comic Sans MS" pitchFamily="66" charset="0"/>
              </a:rPr>
              <a:t>the problem and the possible solutions in my head</a:t>
            </a:r>
            <a:endParaRPr lang="en-US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7030A0"/>
                </a:solidFill>
                <a:latin typeface="Comic Sans MS" pitchFamily="66" charset="0"/>
              </a:rPr>
              <a:t>c) move </a:t>
            </a:r>
            <a:r>
              <a:rPr lang="en-GB" sz="3000" dirty="0">
                <a:solidFill>
                  <a:srgbClr val="7030A0"/>
                </a:solidFill>
                <a:latin typeface="Comic Sans MS" pitchFamily="66" charset="0"/>
              </a:rPr>
              <a:t>around a lot, fiddle with pens and pencils and touch things</a:t>
            </a:r>
            <a:endParaRPr lang="en-US" sz="3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000" dirty="0">
                <a:latin typeface="Comic Sans MS" pitchFamily="66" charset="0"/>
              </a:rPr>
              <a:t> </a:t>
            </a:r>
            <a:endParaRPr lang="en-US" sz="3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Comic Sans MS" pitchFamily="66" charset="0"/>
              </a:rPr>
              <a:t>14. I choose household furnishings because I like:</a:t>
            </a:r>
            <a:endParaRPr lang="en-US" sz="3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a) their </a:t>
            </a:r>
            <a:r>
              <a:rPr lang="en-GB" sz="3000" dirty="0">
                <a:solidFill>
                  <a:srgbClr val="FF0000"/>
                </a:solidFill>
                <a:latin typeface="Comic Sans MS" pitchFamily="66" charset="0"/>
              </a:rPr>
              <a:t>colours and how they look</a:t>
            </a:r>
            <a:endParaRPr lang="en-US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b) the </a:t>
            </a:r>
            <a:r>
              <a:rPr lang="en-GB" sz="3000" dirty="0">
                <a:solidFill>
                  <a:srgbClr val="FF0000"/>
                </a:solidFill>
                <a:latin typeface="Comic Sans MS" pitchFamily="66" charset="0"/>
              </a:rPr>
              <a:t>descriptions the sales-people give me</a:t>
            </a:r>
            <a:endParaRPr lang="en-US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c) their </a:t>
            </a:r>
            <a:r>
              <a:rPr lang="en-GB" sz="3000" dirty="0">
                <a:solidFill>
                  <a:srgbClr val="FF0000"/>
                </a:solidFill>
                <a:latin typeface="Comic Sans MS" pitchFamily="66" charset="0"/>
              </a:rPr>
              <a:t>textures and what it feels like to touch them</a:t>
            </a:r>
            <a:endParaRPr lang="en-US" sz="3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GB" sz="3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000" b="1" dirty="0" smtClean="0">
                <a:solidFill>
                  <a:srgbClr val="00B050"/>
                </a:solidFill>
                <a:latin typeface="Comic Sans MS" pitchFamily="66" charset="0"/>
              </a:rPr>
              <a:t>15</a:t>
            </a:r>
            <a:r>
              <a:rPr lang="en-GB" sz="3000" b="1" dirty="0">
                <a:solidFill>
                  <a:srgbClr val="00B050"/>
                </a:solidFill>
                <a:latin typeface="Comic Sans MS" pitchFamily="66" charset="0"/>
              </a:rPr>
              <a:t>. My first memory is of:</a:t>
            </a:r>
            <a:endParaRPr lang="en-US" sz="30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>
                <a:solidFill>
                  <a:srgbClr val="00B050"/>
                </a:solidFill>
                <a:latin typeface="Comic Sans MS" pitchFamily="66" charset="0"/>
              </a:rPr>
              <a:t>a</a:t>
            </a:r>
            <a:r>
              <a:rPr lang="en-GB" sz="3000" dirty="0" smtClean="0">
                <a:solidFill>
                  <a:srgbClr val="00B050"/>
                </a:solidFill>
                <a:latin typeface="Comic Sans MS" pitchFamily="66" charset="0"/>
              </a:rPr>
              <a:t>) looking </a:t>
            </a:r>
            <a:r>
              <a:rPr lang="en-GB" sz="3000" dirty="0">
                <a:solidFill>
                  <a:srgbClr val="00B050"/>
                </a:solidFill>
                <a:latin typeface="Comic Sans MS" pitchFamily="66" charset="0"/>
              </a:rPr>
              <a:t>at something</a:t>
            </a:r>
            <a:endParaRPr lang="en-US" sz="3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GB" sz="3000" dirty="0" smtClean="0">
                <a:solidFill>
                  <a:srgbClr val="00B050"/>
                </a:solidFill>
                <a:latin typeface="Comic Sans MS" pitchFamily="66" charset="0"/>
              </a:rPr>
              <a:t>) being </a:t>
            </a:r>
            <a:r>
              <a:rPr lang="en-GB" sz="3000" dirty="0">
                <a:solidFill>
                  <a:srgbClr val="00B050"/>
                </a:solidFill>
                <a:latin typeface="Comic Sans MS" pitchFamily="66" charset="0"/>
              </a:rPr>
              <a:t>spoken to</a:t>
            </a:r>
            <a:endParaRPr lang="en-US" sz="3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3000" dirty="0" smtClean="0">
                <a:solidFill>
                  <a:srgbClr val="00B050"/>
                </a:solidFill>
                <a:latin typeface="Comic Sans MS" pitchFamily="66" charset="0"/>
              </a:rPr>
              <a:t>c) doing </a:t>
            </a:r>
            <a:r>
              <a:rPr lang="en-GB" sz="3000" dirty="0">
                <a:solidFill>
                  <a:srgbClr val="00B050"/>
                </a:solidFill>
                <a:latin typeface="Comic Sans MS" pitchFamily="66" charset="0"/>
              </a:rPr>
              <a:t>something</a:t>
            </a:r>
            <a:endParaRPr lang="en-US" sz="3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152400"/>
            <a:ext cx="91186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3200" u="sng" dirty="0" smtClean="0">
                <a:latin typeface="Comic Sans MS" pitchFamily="66" charset="0"/>
              </a:rPr>
              <a:t/>
            </a:r>
            <a:br>
              <a:rPr lang="en-US" sz="3200" u="sng" dirty="0" smtClean="0">
                <a:latin typeface="Comic Sans MS" pitchFamily="66" charset="0"/>
              </a:rPr>
            </a:br>
            <a:r>
              <a:rPr lang="en-US" sz="2700" u="sng" dirty="0" smtClean="0">
                <a:latin typeface="Comic Sans MS" pitchFamily="66" charset="0"/>
              </a:rPr>
              <a:t>What </a:t>
            </a:r>
            <a:r>
              <a:rPr lang="en-US" sz="2700" u="sng" dirty="0">
                <a:latin typeface="Comic Sans MS" pitchFamily="66" charset="0"/>
              </a:rPr>
              <a:t>is Creativity?</a:t>
            </a:r>
            <a:r>
              <a:rPr lang="en-GB" sz="2700" dirty="0">
                <a:latin typeface="Comic Sans MS" pitchFamily="66" charset="0"/>
              </a:rPr>
              <a:t/>
            </a:r>
            <a:br>
              <a:rPr lang="en-GB" sz="2700" dirty="0">
                <a:latin typeface="Comic Sans MS" pitchFamily="66" charset="0"/>
              </a:rPr>
            </a:br>
            <a:r>
              <a:rPr lang="en-US" sz="2700" b="1" dirty="0">
                <a:latin typeface="Comic Sans MS" pitchFamily="66" charset="0"/>
              </a:rPr>
              <a:t>1. </a:t>
            </a:r>
            <a:r>
              <a:rPr lang="en-US" sz="2700" dirty="0" smtClean="0">
                <a:latin typeface="Comic Sans MS" pitchFamily="66" charset="0"/>
              </a:rPr>
              <a:t>Creativity </a:t>
            </a:r>
            <a:r>
              <a:rPr lang="en-US" sz="2700" dirty="0">
                <a:latin typeface="Comic Sans MS" pitchFamily="66" charset="0"/>
              </a:rPr>
              <a:t>is the act of turning new and imaginative ideas into reality. </a:t>
            </a:r>
            <a:r>
              <a:rPr lang="en-GB" sz="2700" dirty="0">
                <a:latin typeface="Comic Sans MS" pitchFamily="66" charset="0"/>
              </a:rPr>
              <a:t/>
            </a:r>
            <a:br>
              <a:rPr lang="en-GB" sz="2700" dirty="0">
                <a:latin typeface="Comic Sans MS" pitchFamily="66" charset="0"/>
              </a:rPr>
            </a:br>
            <a:endParaRPr lang="en-GB" sz="27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" y="3403599"/>
            <a:ext cx="9118600" cy="11290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9600" b="1" dirty="0" smtClean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US" sz="9600" dirty="0" smtClean="0">
                <a:solidFill>
                  <a:schemeClr val="tx1"/>
                </a:solidFill>
                <a:latin typeface="Comic Sans MS" pitchFamily="66" charset="0"/>
              </a:rPr>
              <a:t>Creativity </a:t>
            </a:r>
            <a:r>
              <a:rPr lang="en-US" sz="9600" dirty="0">
                <a:solidFill>
                  <a:schemeClr val="tx1"/>
                </a:solidFill>
                <a:latin typeface="Comic Sans MS" pitchFamily="66" charset="0"/>
              </a:rPr>
              <a:t>involves two processes: thinking, then producing. If you have ideas, but don’t act on them, you are imaginative but not creative.</a:t>
            </a:r>
            <a:endParaRPr lang="en-GB" sz="96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752600"/>
            <a:ext cx="7772400" cy="14700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b="1" dirty="0" smtClean="0">
              <a:latin typeface="Comic Sans MS" pitchFamily="66" charset="0"/>
            </a:endParaRPr>
          </a:p>
          <a:p>
            <a:r>
              <a:rPr lang="en-US" sz="9600" b="1" dirty="0" smtClean="0">
                <a:latin typeface="Comic Sans MS" pitchFamily="66" charset="0"/>
              </a:rPr>
              <a:t>2. </a:t>
            </a:r>
            <a:r>
              <a:rPr lang="en-US" sz="9600" dirty="0" smtClean="0">
                <a:latin typeface="Comic Sans MS" pitchFamily="66" charset="0"/>
              </a:rPr>
              <a:t>Creativity </a:t>
            </a:r>
            <a:r>
              <a:rPr lang="en-US" sz="9600" dirty="0">
                <a:latin typeface="Comic Sans MS" pitchFamily="66" charset="0"/>
              </a:rPr>
              <a:t>is </a:t>
            </a:r>
            <a:r>
              <a:rPr lang="en-GB" sz="9600" dirty="0">
                <a:latin typeface="Comic Sans MS" pitchFamily="66" charset="0"/>
              </a:rPr>
              <a:t>characterised</a:t>
            </a:r>
            <a:r>
              <a:rPr lang="en-US" sz="9600" dirty="0">
                <a:latin typeface="Comic Sans MS" pitchFamily="66" charset="0"/>
              </a:rPr>
              <a:t> by the ability to perceive the world in new ways, to find hidden patterns, to make connections between seemingly unrelated phenomena, and to generate solutions. </a:t>
            </a:r>
            <a:endParaRPr lang="en-GB" sz="3200" dirty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/>
            </a:r>
            <a:br>
              <a:rPr lang="en-GB" sz="3200" dirty="0" smtClean="0">
                <a:latin typeface="Comic Sans MS" pitchFamily="66" charset="0"/>
              </a:rPr>
            </a:br>
            <a:endParaRPr lang="en-GB" sz="32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724400"/>
            <a:ext cx="338743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 </a:t>
            </a:r>
            <a:r>
              <a:rPr lang="en-US" sz="2400" b="1" dirty="0" smtClean="0">
                <a:latin typeface="Comic Sans MS" pitchFamily="66" charset="0"/>
              </a:rPr>
              <a:t>4</a:t>
            </a:r>
            <a:r>
              <a:rPr lang="en-US" sz="2400" dirty="0" smtClean="0">
                <a:latin typeface="Comic Sans MS" pitchFamily="66" charset="0"/>
              </a:rPr>
              <a:t>. </a:t>
            </a:r>
            <a:r>
              <a:rPr lang="en-GB" sz="2400" dirty="0" smtClean="0">
                <a:latin typeface="Comic Sans MS" pitchFamily="66" charset="0"/>
              </a:rPr>
              <a:t>In </a:t>
            </a:r>
            <a:r>
              <a:rPr lang="en-GB" sz="2400" dirty="0">
                <a:latin typeface="Comic Sans MS" pitchFamily="66" charset="0"/>
              </a:rPr>
              <a:t>order to be creative, you need to be able to view things in new ways or from a different perspective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724400"/>
            <a:ext cx="52324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5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Mental Characteristic that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allows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a person to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think outside of the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box,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which 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results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in innovative or different approaches to a particular task.</a:t>
            </a:r>
          </a:p>
        </p:txBody>
      </p:sp>
    </p:spTree>
    <p:extLst>
      <p:ext uri="{BB962C8B-B14F-4D97-AF65-F5344CB8AC3E}">
        <p14:creationId xmlns:p14="http://schemas.microsoft.com/office/powerpoint/2010/main" val="39390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Comic Sans MS" pitchFamily="66" charset="0"/>
              </a:rPr>
              <a:t>16</a:t>
            </a:r>
            <a:r>
              <a:rPr lang="en-GB" sz="2400" b="1" dirty="0">
                <a:latin typeface="Comic Sans MS" pitchFamily="66" charset="0"/>
              </a:rPr>
              <a:t>. When I am anxious, I:</a:t>
            </a:r>
            <a:endParaRPr lang="en-US" sz="2400" b="1" dirty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latin typeface="Comic Sans MS" pitchFamily="66" charset="0"/>
              </a:rPr>
              <a:t>a) visualise </a:t>
            </a:r>
            <a:r>
              <a:rPr lang="en-GB" sz="2400" dirty="0">
                <a:latin typeface="Comic Sans MS" pitchFamily="66" charset="0"/>
              </a:rPr>
              <a:t>the worst-case scenarios</a:t>
            </a:r>
            <a:endParaRPr lang="en-US" sz="2400" dirty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latin typeface="Comic Sans MS" pitchFamily="66" charset="0"/>
              </a:rPr>
              <a:t>b) talk </a:t>
            </a:r>
            <a:r>
              <a:rPr lang="en-GB" sz="2400" dirty="0">
                <a:latin typeface="Comic Sans MS" pitchFamily="66" charset="0"/>
              </a:rPr>
              <a:t>over in my head what worries me most</a:t>
            </a:r>
            <a:endParaRPr lang="en-US" sz="2400" dirty="0"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latin typeface="Comic Sans MS" pitchFamily="66" charset="0"/>
              </a:rPr>
              <a:t>c) can’t </a:t>
            </a:r>
            <a:r>
              <a:rPr lang="en-GB" sz="2400" dirty="0">
                <a:latin typeface="Comic Sans MS" pitchFamily="66" charset="0"/>
              </a:rPr>
              <a:t>sit still, fiddle and move around constantly</a:t>
            </a: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 </a:t>
            </a: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17. I feel especially connected to other people because of: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a) how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they look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b) what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they say to me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c) how </a:t>
            </a:r>
            <a:r>
              <a:rPr lang="en-GB" sz="2400" dirty="0">
                <a:solidFill>
                  <a:srgbClr val="00B050"/>
                </a:solidFill>
                <a:latin typeface="Comic Sans MS" pitchFamily="66" charset="0"/>
              </a:rPr>
              <a:t>they make me feel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 </a:t>
            </a:r>
            <a:r>
              <a:rPr lang="en-GB" sz="24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GB" sz="24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GB" sz="2400" b="1" dirty="0">
                <a:solidFill>
                  <a:srgbClr val="C00000"/>
                </a:solidFill>
                <a:latin typeface="Comic Sans MS" pitchFamily="66" charset="0"/>
              </a:rPr>
              <a:t>18. When I have to revise for an exam, I generally:</a:t>
            </a:r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C00000"/>
                </a:solidFill>
                <a:latin typeface="Comic Sans MS" pitchFamily="66" charset="0"/>
              </a:rPr>
              <a:t>a) write 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lots of revision notes and diagrams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C00000"/>
                </a:solidFill>
                <a:latin typeface="Comic Sans MS" pitchFamily="66" charset="0"/>
              </a:rPr>
              <a:t>b) talk 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over my notes, alone or with other people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rgbClr val="C00000"/>
                </a:solidFill>
                <a:latin typeface="Comic Sans MS" pitchFamily="66" charset="0"/>
              </a:rPr>
              <a:t>c) imagine </a:t>
            </a:r>
            <a:r>
              <a:rPr lang="en-GB" sz="2400" dirty="0">
                <a:solidFill>
                  <a:srgbClr val="C00000"/>
                </a:solidFill>
                <a:latin typeface="Comic Sans MS" pitchFamily="66" charset="0"/>
              </a:rPr>
              <a:t>making the movement or creating the formula</a:t>
            </a:r>
            <a:endParaRPr lang="en-US" sz="2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 </a:t>
            </a:r>
            <a:endParaRPr lang="en-US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00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19. If I am explaining to someone I tend to:</a:t>
            </a:r>
            <a:endParaRPr lang="en-US" sz="4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70C0"/>
                </a:solidFill>
                <a:latin typeface="Comic Sans MS" pitchFamily="66" charset="0"/>
              </a:rPr>
              <a:t>a) show </a:t>
            </a:r>
            <a:r>
              <a:rPr lang="en-GB" sz="4400" dirty="0">
                <a:solidFill>
                  <a:srgbClr val="0070C0"/>
                </a:solidFill>
                <a:latin typeface="Comic Sans MS" pitchFamily="66" charset="0"/>
              </a:rPr>
              <a:t>them what I mean</a:t>
            </a: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70C0"/>
                </a:solidFill>
                <a:latin typeface="Comic Sans MS" pitchFamily="66" charset="0"/>
              </a:rPr>
              <a:t>b) explain </a:t>
            </a:r>
            <a:r>
              <a:rPr lang="en-GB" sz="4400" dirty="0">
                <a:solidFill>
                  <a:srgbClr val="0070C0"/>
                </a:solidFill>
                <a:latin typeface="Comic Sans MS" pitchFamily="66" charset="0"/>
              </a:rPr>
              <a:t>to them in different ways until they understand</a:t>
            </a: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70C0"/>
                </a:solidFill>
                <a:latin typeface="Comic Sans MS" pitchFamily="66" charset="0"/>
              </a:rPr>
              <a:t>c) encourage </a:t>
            </a:r>
            <a:r>
              <a:rPr lang="en-GB" sz="4400" dirty="0">
                <a:solidFill>
                  <a:srgbClr val="0070C0"/>
                </a:solidFill>
                <a:latin typeface="Comic Sans MS" pitchFamily="66" charset="0"/>
              </a:rPr>
              <a:t>them to try and talk them through my idea as they do </a:t>
            </a:r>
            <a:r>
              <a:rPr lang="en-GB" sz="4400" dirty="0" smtClean="0">
                <a:solidFill>
                  <a:srgbClr val="0070C0"/>
                </a:solidFill>
                <a:latin typeface="Comic Sans MS" pitchFamily="66" charset="0"/>
              </a:rPr>
              <a:t>it</a:t>
            </a:r>
          </a:p>
          <a:p>
            <a:pPr marL="0" lvl="0" indent="0">
              <a:buNone/>
            </a:pP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Comic Sans MS" pitchFamily="66" charset="0"/>
              </a:rPr>
              <a:t> </a:t>
            </a:r>
            <a:r>
              <a:rPr lang="en-GB" sz="4400" b="1" dirty="0" smtClean="0">
                <a:solidFill>
                  <a:srgbClr val="00B050"/>
                </a:solidFill>
                <a:latin typeface="Comic Sans MS" pitchFamily="66" charset="0"/>
              </a:rPr>
              <a:t>20</a:t>
            </a:r>
            <a:r>
              <a:rPr lang="en-GB" sz="4400" b="1" dirty="0">
                <a:solidFill>
                  <a:srgbClr val="00B050"/>
                </a:solidFill>
                <a:latin typeface="Comic Sans MS" pitchFamily="66" charset="0"/>
              </a:rPr>
              <a:t>. I really love:</a:t>
            </a:r>
            <a:endParaRPr lang="en-US" sz="4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B050"/>
                </a:solidFill>
                <a:latin typeface="Comic Sans MS" pitchFamily="66" charset="0"/>
              </a:rPr>
              <a:t>a) watching </a:t>
            </a:r>
            <a:r>
              <a:rPr lang="en-GB" sz="4400" dirty="0">
                <a:solidFill>
                  <a:srgbClr val="00B050"/>
                </a:solidFill>
                <a:latin typeface="Comic Sans MS" pitchFamily="66" charset="0"/>
              </a:rPr>
              <a:t>films, photography, looking at art or people watching</a:t>
            </a:r>
            <a:endParaRPr lang="en-US" sz="4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B050"/>
                </a:solidFill>
                <a:latin typeface="Comic Sans MS" pitchFamily="66" charset="0"/>
              </a:rPr>
              <a:t>b) listening </a:t>
            </a:r>
            <a:r>
              <a:rPr lang="en-GB" sz="4400" dirty="0">
                <a:solidFill>
                  <a:srgbClr val="00B050"/>
                </a:solidFill>
                <a:latin typeface="Comic Sans MS" pitchFamily="66" charset="0"/>
              </a:rPr>
              <a:t>to music, the radio or talking to friends</a:t>
            </a:r>
            <a:endParaRPr lang="en-US" sz="4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00B050"/>
                </a:solidFill>
                <a:latin typeface="Comic Sans MS" pitchFamily="66" charset="0"/>
              </a:rPr>
              <a:t>c) taking </a:t>
            </a:r>
            <a:r>
              <a:rPr lang="en-GB" sz="4400" dirty="0">
                <a:solidFill>
                  <a:srgbClr val="00B050"/>
                </a:solidFill>
                <a:latin typeface="Comic Sans MS" pitchFamily="66" charset="0"/>
              </a:rPr>
              <a:t>part in sporting activities, eating fine foods and wines or dancing</a:t>
            </a:r>
            <a:endParaRPr lang="en-US" sz="44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400" dirty="0">
                <a:latin typeface="Comic Sans MS" pitchFamily="66" charset="0"/>
              </a:rPr>
              <a:t> </a:t>
            </a:r>
            <a:endParaRPr lang="en-US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400" b="1" dirty="0">
                <a:solidFill>
                  <a:srgbClr val="C00000"/>
                </a:solidFill>
                <a:latin typeface="Comic Sans MS" pitchFamily="66" charset="0"/>
              </a:rPr>
              <a:t>21. Most of my free time is spent:</a:t>
            </a:r>
            <a:endParaRPr lang="en-US" sz="44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C00000"/>
                </a:solidFill>
                <a:latin typeface="Comic Sans MS" pitchFamily="66" charset="0"/>
              </a:rPr>
              <a:t>a) watching </a:t>
            </a:r>
            <a:r>
              <a:rPr lang="en-GB" sz="4400" dirty="0">
                <a:solidFill>
                  <a:srgbClr val="C00000"/>
                </a:solidFill>
                <a:latin typeface="Comic Sans MS" pitchFamily="66" charset="0"/>
              </a:rPr>
              <a:t>television</a:t>
            </a:r>
            <a:endParaRPr lang="en-US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C00000"/>
                </a:solidFill>
                <a:latin typeface="Comic Sans MS" pitchFamily="66" charset="0"/>
              </a:rPr>
              <a:t>b) talking </a:t>
            </a:r>
            <a:r>
              <a:rPr lang="en-GB" sz="4400" dirty="0">
                <a:solidFill>
                  <a:srgbClr val="C00000"/>
                </a:solidFill>
                <a:latin typeface="Comic Sans MS" pitchFamily="66" charset="0"/>
              </a:rPr>
              <a:t>to friends</a:t>
            </a:r>
            <a:endParaRPr lang="en-US" sz="44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400" dirty="0" smtClean="0">
                <a:solidFill>
                  <a:srgbClr val="C00000"/>
                </a:solidFill>
                <a:latin typeface="Comic Sans MS" pitchFamily="66" charset="0"/>
              </a:rPr>
              <a:t>c) doing </a:t>
            </a:r>
            <a:r>
              <a:rPr lang="en-GB" sz="4400" dirty="0">
                <a:solidFill>
                  <a:srgbClr val="C00000"/>
                </a:solidFill>
                <a:latin typeface="Comic Sans MS" pitchFamily="66" charset="0"/>
              </a:rPr>
              <a:t>physical activity or making things</a:t>
            </a:r>
            <a:endParaRPr lang="en-US" sz="44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22. When I first contact a new person, I usually: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a) arrange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a face to face meeting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b) talk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to them on the telephone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50"/>
                </a:solidFill>
                <a:latin typeface="Comic Sans MS" pitchFamily="66" charset="0"/>
              </a:rPr>
              <a:t>c) try 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to get together whilst doing something else, such as an activity or a meal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23. I first notice how people: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a) look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and dress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b) sound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and speak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c) stand 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and move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24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. If I am angry, I tend to: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a) keep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replaying in my mind what it is that has upset me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b) raise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my voice and tell people how I feel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c) stamp 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about, slam doors and physically demonstrate my anger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400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7030A0"/>
                </a:solidFill>
                <a:latin typeface="Comic Sans MS" pitchFamily="66" charset="0"/>
              </a:rPr>
              <a:t>25. I find it easiest to remember: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a) faces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b)</a:t>
            </a:r>
            <a:r>
              <a:rPr lang="en-GB" sz="40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names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c) things </a:t>
            </a:r>
            <a:r>
              <a:rPr lang="en-GB" sz="4000" dirty="0">
                <a:solidFill>
                  <a:srgbClr val="7030A0"/>
                </a:solidFill>
                <a:latin typeface="Comic Sans MS" pitchFamily="66" charset="0"/>
              </a:rPr>
              <a:t>I have done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Comic Sans MS" pitchFamily="66" charset="0"/>
              </a:rPr>
              <a:t> </a:t>
            </a:r>
            <a:endParaRPr lang="en-US" sz="4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26. I think that you can tell if someone is lying if: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a) they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avoid looking at you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b) their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voices changes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c) they </a:t>
            </a:r>
            <a:r>
              <a:rPr lang="en-GB" sz="4000" dirty="0">
                <a:solidFill>
                  <a:srgbClr val="FF0000"/>
                </a:solidFill>
                <a:latin typeface="Comic Sans MS" pitchFamily="66" charset="0"/>
              </a:rPr>
              <a:t>give me funny </a:t>
            </a:r>
            <a:r>
              <a:rPr lang="en-GB" sz="4000" dirty="0" smtClean="0">
                <a:solidFill>
                  <a:srgbClr val="FF0000"/>
                </a:solidFill>
                <a:latin typeface="Comic Sans MS" pitchFamily="66" charset="0"/>
              </a:rPr>
              <a:t>vibes</a:t>
            </a:r>
            <a:endParaRPr lang="en-US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Comic Sans MS" pitchFamily="66" charset="0"/>
              </a:rPr>
              <a:t> </a:t>
            </a:r>
            <a:r>
              <a:rPr lang="en-GB" sz="4000" dirty="0">
                <a:latin typeface="Comic Sans MS" pitchFamily="66" charset="0"/>
              </a:rPr>
              <a:t/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solidFill>
                  <a:srgbClr val="00B050"/>
                </a:solidFill>
                <a:latin typeface="Comic Sans MS" pitchFamily="66" charset="0"/>
              </a:rPr>
              <a:t>27. When I meet an old friend: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a) I </a:t>
            </a:r>
            <a:r>
              <a:rPr lang="en-GB" sz="4000" dirty="0">
                <a:solidFill>
                  <a:srgbClr val="00B050"/>
                </a:solidFill>
                <a:latin typeface="Comic Sans MS" pitchFamily="66" charset="0"/>
              </a:rPr>
              <a:t>say “it’s great to see you!”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b) I </a:t>
            </a:r>
            <a:r>
              <a:rPr lang="en-GB" sz="4000" dirty="0">
                <a:solidFill>
                  <a:srgbClr val="00B050"/>
                </a:solidFill>
                <a:latin typeface="Comic Sans MS" pitchFamily="66" charset="0"/>
              </a:rPr>
              <a:t>say “it’s great to hear from you!”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4000" dirty="0" smtClean="0">
                <a:solidFill>
                  <a:srgbClr val="00B050"/>
                </a:solidFill>
                <a:latin typeface="Comic Sans MS" pitchFamily="66" charset="0"/>
              </a:rPr>
              <a:t>c) I </a:t>
            </a:r>
            <a:r>
              <a:rPr lang="en-GB" sz="4000" dirty="0">
                <a:solidFill>
                  <a:srgbClr val="00B050"/>
                </a:solidFill>
                <a:latin typeface="Comic Sans MS" pitchFamily="66" charset="0"/>
              </a:rPr>
              <a:t>give them a hug or a handshake</a:t>
            </a:r>
            <a:endParaRPr lang="en-US" sz="4000" dirty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 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FF0000"/>
                </a:solidFill>
                <a:latin typeface="Comic Sans MS" pitchFamily="66" charset="0"/>
              </a:rPr>
              <a:t>28. I remember things best by:</a:t>
            </a:r>
            <a:endParaRPr lang="en-US" sz="2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a) writing </a:t>
            </a:r>
            <a:r>
              <a:rPr lang="en-GB" sz="2200" dirty="0">
                <a:solidFill>
                  <a:srgbClr val="FF0000"/>
                </a:solidFill>
                <a:latin typeface="Comic Sans MS" pitchFamily="66" charset="0"/>
              </a:rPr>
              <a:t>notes or keeping printed details</a:t>
            </a:r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b) saying </a:t>
            </a:r>
            <a:r>
              <a:rPr lang="en-GB" sz="2200" dirty="0">
                <a:solidFill>
                  <a:srgbClr val="FF0000"/>
                </a:solidFill>
                <a:latin typeface="Comic Sans MS" pitchFamily="66" charset="0"/>
              </a:rPr>
              <a:t>them aloud or repeating words and key points in my head</a:t>
            </a:r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FF0000"/>
                </a:solidFill>
                <a:latin typeface="Comic Sans MS" pitchFamily="66" charset="0"/>
              </a:rPr>
              <a:t>c) doing </a:t>
            </a:r>
            <a:r>
              <a:rPr lang="en-GB" sz="2200" dirty="0">
                <a:solidFill>
                  <a:srgbClr val="FF0000"/>
                </a:solidFill>
                <a:latin typeface="Comic Sans MS" pitchFamily="66" charset="0"/>
              </a:rPr>
              <a:t>and practising the activity or imagining it being done</a:t>
            </a:r>
            <a:endParaRPr lang="en-US" sz="2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C00000"/>
                </a:solidFill>
                <a:latin typeface="Comic Sans MS" pitchFamily="66" charset="0"/>
              </a:rPr>
              <a:t>29. If I have to complain about faulty goods, I am most comfortable:</a:t>
            </a:r>
            <a:endParaRPr lang="en-US" sz="2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C00000"/>
                </a:solidFill>
                <a:latin typeface="Comic Sans MS" pitchFamily="66" charset="0"/>
              </a:rPr>
              <a:t>a) writing </a:t>
            </a:r>
            <a:r>
              <a:rPr lang="en-GB" sz="2200" dirty="0">
                <a:solidFill>
                  <a:srgbClr val="C00000"/>
                </a:solidFill>
                <a:latin typeface="Comic Sans MS" pitchFamily="66" charset="0"/>
              </a:rPr>
              <a:t>a letter</a:t>
            </a:r>
            <a:endParaRPr lang="en-US" sz="22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C00000"/>
                </a:solidFill>
                <a:latin typeface="Comic Sans MS" pitchFamily="66" charset="0"/>
              </a:rPr>
              <a:t>b) complaining </a:t>
            </a:r>
            <a:r>
              <a:rPr lang="en-GB" sz="2200" dirty="0">
                <a:solidFill>
                  <a:srgbClr val="C00000"/>
                </a:solidFill>
                <a:latin typeface="Comic Sans MS" pitchFamily="66" charset="0"/>
              </a:rPr>
              <a:t>over the phone</a:t>
            </a:r>
            <a:endParaRPr lang="en-US" sz="2200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C00000"/>
                </a:solidFill>
                <a:latin typeface="Comic Sans MS" pitchFamily="66" charset="0"/>
              </a:rPr>
              <a:t>c) taking </a:t>
            </a:r>
            <a:r>
              <a:rPr lang="en-GB" sz="2200" dirty="0">
                <a:solidFill>
                  <a:srgbClr val="C00000"/>
                </a:solidFill>
                <a:latin typeface="Comic Sans MS" pitchFamily="66" charset="0"/>
              </a:rPr>
              <a:t>the item back to the store or posting it to head </a:t>
            </a:r>
            <a:r>
              <a:rPr lang="en-GB" sz="2200" dirty="0" smtClean="0">
                <a:solidFill>
                  <a:srgbClr val="C00000"/>
                </a:solidFill>
                <a:latin typeface="Comic Sans MS" pitchFamily="66" charset="0"/>
              </a:rPr>
              <a:t>office</a:t>
            </a:r>
          </a:p>
          <a:p>
            <a:pPr marL="0" lvl="0" indent="0">
              <a:buNone/>
            </a:pPr>
            <a:endParaRPr lang="en-US" sz="105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7030A0"/>
                </a:solidFill>
                <a:latin typeface="Comic Sans MS" pitchFamily="66" charset="0"/>
              </a:rPr>
              <a:t>30</a:t>
            </a:r>
            <a:r>
              <a:rPr lang="en-GB" sz="2200" b="1" dirty="0">
                <a:solidFill>
                  <a:srgbClr val="7030A0"/>
                </a:solidFill>
                <a:latin typeface="Comic Sans MS" pitchFamily="66" charset="0"/>
              </a:rPr>
              <a:t>. I tend to say:</a:t>
            </a:r>
            <a:endParaRPr lang="en-US" sz="22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a) I 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see what you mean</a:t>
            </a:r>
            <a:endParaRPr lang="en-US" sz="22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b)I 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hear what you are saying</a:t>
            </a:r>
            <a:endParaRPr lang="en-US" sz="22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c) I 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know how you feel</a:t>
            </a:r>
            <a:endParaRPr lang="en-US" sz="2200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23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omic Sans MS" pitchFamily="66" charset="0"/>
              </a:rPr>
              <a:t> </a:t>
            </a:r>
            <a:r>
              <a:rPr lang="en-US" sz="1600" dirty="0">
                <a:latin typeface="Comic Sans MS" pitchFamily="66" charset="0"/>
              </a:rPr>
              <a:t/>
            </a:r>
            <a:br>
              <a:rPr lang="en-US" sz="1600" dirty="0">
                <a:latin typeface="Comic Sans MS" pitchFamily="66" charset="0"/>
              </a:rPr>
            </a:br>
            <a:r>
              <a:rPr lang="en-GB" sz="2800" dirty="0">
                <a:latin typeface="Comic Sans MS" pitchFamily="66" charset="0"/>
              </a:rPr>
              <a:t>Now add up how many A’s, B’s and C’s you selected.</a:t>
            </a: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/>
            </a:r>
            <a:br>
              <a:rPr lang="en-US" sz="2800" dirty="0">
                <a:latin typeface="Comic Sans MS" pitchFamily="66" charset="0"/>
              </a:rPr>
            </a:br>
            <a:r>
              <a:rPr lang="en-GB" sz="3600" dirty="0">
                <a:solidFill>
                  <a:srgbClr val="0070C0"/>
                </a:solidFill>
                <a:latin typeface="Comic Sans MS" pitchFamily="66" charset="0"/>
              </a:rPr>
              <a:t>A’s </a:t>
            </a:r>
            <a:r>
              <a:rPr lang="en-GB" sz="3600" dirty="0" smtClean="0">
                <a:solidFill>
                  <a:srgbClr val="0070C0"/>
                </a:solidFill>
                <a:latin typeface="Comic Sans MS" pitchFamily="66" charset="0"/>
              </a:rPr>
              <a:t>=</a:t>
            </a:r>
            <a:r>
              <a:rPr lang="en-GB" sz="3600" dirty="0">
                <a:latin typeface="Comic Sans MS" pitchFamily="66" charset="0"/>
              </a:rPr>
              <a:t>		</a:t>
            </a:r>
            <a:r>
              <a:rPr lang="en-GB" sz="3600" dirty="0">
                <a:solidFill>
                  <a:srgbClr val="FFCC66"/>
                </a:solidFill>
                <a:latin typeface="Comic Sans MS" pitchFamily="66" charset="0"/>
              </a:rPr>
              <a:t>B’s =</a:t>
            </a:r>
            <a:r>
              <a:rPr lang="en-GB" sz="3600" dirty="0">
                <a:latin typeface="Comic Sans MS" pitchFamily="66" charset="0"/>
              </a:rPr>
              <a:t>		</a:t>
            </a:r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C’s =</a:t>
            </a:r>
            <a:r>
              <a:rPr lang="en-US" sz="1600" dirty="0">
                <a:latin typeface="Comic Sans MS" pitchFamily="66" charset="0"/>
              </a:rPr>
              <a:t/>
            </a:r>
            <a:br>
              <a:rPr lang="en-US" sz="1600" dirty="0">
                <a:latin typeface="Comic Sans MS" pitchFamily="66" charset="0"/>
              </a:rPr>
            </a:br>
            <a:r>
              <a:rPr lang="en-GB" sz="1600" dirty="0">
                <a:latin typeface="Comic Sans MS" pitchFamily="66" charset="0"/>
              </a:rPr>
              <a:t> </a:t>
            </a:r>
            <a:r>
              <a:rPr lang="en-US" sz="1600" dirty="0">
                <a:latin typeface="Comic Sans MS" pitchFamily="66" charset="0"/>
              </a:rPr>
              <a:t/>
            </a:r>
            <a:br>
              <a:rPr lang="en-US" sz="1600" dirty="0">
                <a:latin typeface="Comic Sans MS" pitchFamily="66" charset="0"/>
              </a:rPr>
            </a:br>
            <a:endParaRPr lang="en-US" sz="16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If you chose mostly A’s you have a </a:t>
            </a:r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VISUAL</a:t>
            </a:r>
            <a:r>
              <a:rPr lang="en-GB" dirty="0">
                <a:solidFill>
                  <a:srgbClr val="0070C0"/>
                </a:solidFill>
                <a:latin typeface="Comic Sans MS" pitchFamily="66" charset="0"/>
              </a:rPr>
              <a:t> learning style.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r>
              <a:rPr lang="en-GB" dirty="0">
                <a:solidFill>
                  <a:srgbClr val="FFCC66"/>
                </a:solidFill>
                <a:latin typeface="Comic Sans MS" pitchFamily="66" charset="0"/>
              </a:rPr>
              <a:t>If you chose mostly B’s you have an </a:t>
            </a:r>
            <a:r>
              <a:rPr lang="en-GB" b="1" dirty="0">
                <a:solidFill>
                  <a:srgbClr val="FFCC66"/>
                </a:solidFill>
                <a:latin typeface="Comic Sans MS" pitchFamily="66" charset="0"/>
              </a:rPr>
              <a:t>AUDITORY</a:t>
            </a:r>
            <a:r>
              <a:rPr lang="en-GB" dirty="0">
                <a:solidFill>
                  <a:srgbClr val="FFCC66"/>
                </a:solidFill>
                <a:latin typeface="Comic Sans MS" pitchFamily="66" charset="0"/>
              </a:rPr>
              <a:t> learning style.</a:t>
            </a:r>
            <a:endParaRPr lang="en-US" dirty="0">
              <a:solidFill>
                <a:srgbClr val="FFCC66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 </a:t>
            </a:r>
            <a:endParaRPr lang="en-US" dirty="0">
              <a:latin typeface="Comic Sans MS" pitchFamily="66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If you chose mostly C’s you have a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KINAESTHETIC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learning style.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http://www.eazhull.org.uk/initiatives/KingswoodFS/images/Image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6010"/>
            <a:ext cx="240411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eazhull.org.uk/initiatives/KingswoodFS/images/Image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810000"/>
            <a:ext cx="1219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eazhull.org.uk/initiatives/KingswoodFS/images/Image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5334000"/>
            <a:ext cx="1366520" cy="1150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1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Developing Creative Resources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Resources can be found: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Curriculum requirement books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People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Places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Video’s, DVD’s and the Internet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</a:t>
            </a:r>
            <a:r>
              <a:rPr lang="en-US" sz="6600" b="1" dirty="0" smtClean="0">
                <a:latin typeface="Comic Sans MS" pitchFamily="66" charset="0"/>
              </a:rPr>
              <a:t>ctivity Time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Newspaper Search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and Find </a:t>
            </a:r>
            <a:r>
              <a:rPr lang="en-US" sz="8800" dirty="0" smtClean="0">
                <a:solidFill>
                  <a:srgbClr val="FF0000"/>
                </a:solidFill>
                <a:latin typeface="Comic Sans MS" pitchFamily="66" charset="0"/>
              </a:rPr>
              <a:t>Game</a:t>
            </a:r>
            <a:endParaRPr lang="en-US" sz="8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cdn.toonvectors.com/images/35/22669/toonvectors-22669-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521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3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How To Develop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Creative Worship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At the heat of every Christian is a relationship – with Jesus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://1.bp.blogspot.com/-9_cu4RTr1cA/TVaNCtrmcxI/AAAAAAAAAeo/2OgjrjV3F6A/s1600/h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revinwax.com/wp-content/uploads/2011/01/jesus-relationship-not-religion-300x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96" y="3810000"/>
            <a:ext cx="3869004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nnisselisseth.com/wp-content/uploads/2012/10/Being-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515100" cy="6515100"/>
          </a:xfrm>
          <a:prstGeom prst="rect">
            <a:avLst/>
          </a:prstGeom>
          <a:ln w="57150">
            <a:prstDash val="dash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59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atin typeface="Comic Sans MS" pitchFamily="66" charset="0"/>
              </a:rPr>
              <a:t>Enjoyable Worship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3200400"/>
            <a:ext cx="3352800" cy="1830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Comic Sans MS" pitchFamily="66" charset="0"/>
              </a:rPr>
              <a:t>Attitude</a:t>
            </a:r>
            <a:endParaRPr lang="en-US" sz="5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3200400"/>
            <a:ext cx="3408305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Creativity</a:t>
            </a:r>
          </a:p>
          <a:p>
            <a:endParaRPr lang="en-US" sz="5400" dirty="0">
              <a:latin typeface="Comic Sans MS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1819240" y="2075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015548" y="2075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ird-wallpapers.com/bulkupload/Birds/Eagles/pic-5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etroublemakertimes.files.wordpress.com/2009/04/eagle-flag-engle-bo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icture-book.com/files/userimages/27u/b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598064" cy="642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evecreek.com/wp-content/uploads/2008/06/spider_9d4fe78e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154718" cy="652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orkin.com/images/ants/harvester-ant-illustration_15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8600"/>
            <a:ext cx="8069830" cy="64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zkhanakhazana.files.wordpress.com/2012/02/pomegran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76200"/>
            <a:ext cx="913814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wesomedude.com/grasshopper/grassh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6769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holesalefishingworms.com/wp-content/uploads/2011/12/red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1534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wallpapers.com/files/images/wheat-field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3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atin typeface="Comic Sans MS" pitchFamily="66" charset="0"/>
              </a:rPr>
              <a:t>Understanding Creativity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Purpose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4"/>
            <a:ext cx="4344988" cy="4454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The reason for which something is done/exists</a:t>
            </a:r>
          </a:p>
          <a:p>
            <a:pPr marL="0" indent="0">
              <a:buNone/>
            </a:pPr>
            <a:endParaRPr lang="en-GB" sz="1800" dirty="0" smtClean="0">
              <a:latin typeface="Comic Sans MS" pitchFamily="66" charset="0"/>
            </a:endParaRPr>
          </a:p>
          <a:p>
            <a:r>
              <a:rPr lang="en-GB" sz="3200" dirty="0" smtClean="0">
                <a:latin typeface="Comic Sans MS" pitchFamily="66" charset="0"/>
              </a:rPr>
              <a:t>An intended or desired</a:t>
            </a:r>
          </a:p>
          <a:p>
            <a:pPr marL="0" indent="0" algn="ctr">
              <a:buNone/>
            </a:pPr>
            <a:r>
              <a:rPr lang="en-GB" sz="3200" dirty="0" smtClean="0">
                <a:latin typeface="Comic Sans MS" pitchFamily="66" charset="0"/>
              </a:rPr>
              <a:t>Result/Goal/Aim/End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GB" sz="4800" dirty="0">
                <a:latin typeface="Comic Sans MS" pitchFamily="66" charset="0"/>
              </a:rPr>
              <a:t>V</a:t>
            </a:r>
            <a:r>
              <a:rPr lang="en-GB" sz="4800" dirty="0" smtClean="0">
                <a:latin typeface="Comic Sans MS" pitchFamily="66" charset="0"/>
              </a:rPr>
              <a:t>alue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346575" cy="44545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    The 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  - importance   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 - worth</a:t>
            </a:r>
            <a:endParaRPr lang="en-GB" sz="36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  - usefulness </a:t>
            </a:r>
          </a:p>
          <a:p>
            <a:pPr marL="0" indent="0" algn="ctr">
              <a:buNone/>
            </a:pPr>
            <a:r>
              <a:rPr lang="en-GB" sz="3600" dirty="0" smtClean="0">
                <a:solidFill>
                  <a:schemeClr val="tx1"/>
                </a:solidFill>
                <a:latin typeface="Comic Sans MS" pitchFamily="66" charset="0"/>
              </a:rPr>
              <a:t>of something</a:t>
            </a:r>
            <a:endParaRPr lang="en-GB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aturalpantheist.files.wordpress.com/2013/01/oa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08361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</a:rPr>
              <a:t>How We Learn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004" y="3810000"/>
            <a:ext cx="30480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Absorbing Information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828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087112" y="26071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0" y="3810000"/>
            <a:ext cx="30480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Our Own Experiences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905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7200" dirty="0" smtClean="0">
                <a:latin typeface="Comic Sans MS" pitchFamily="66" charset="0"/>
              </a:rPr>
              <a:t>2 Main Differences How We Learn</a:t>
            </a:r>
            <a:endParaRPr lang="en-US" sz="72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004" y="3810000"/>
            <a:ext cx="30480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How we perceive information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828800" y="2667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5087112" y="26071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65073" y="3810000"/>
            <a:ext cx="30480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How we process information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304800"/>
            <a:ext cx="7772400" cy="1470025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Here are some principles related to how we learn: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789218"/>
            <a:ext cx="19812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Level of maturity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00500" y="2143229"/>
            <a:ext cx="19812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Practice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2105890"/>
            <a:ext cx="2438400" cy="114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Motivation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19600" y="5181600"/>
            <a:ext cx="1981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Activity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21327" y="5410200"/>
            <a:ext cx="19812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Transfer of learning</a:t>
            </a:r>
            <a:endParaRPr lang="en-US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74773" y="3810000"/>
            <a:ext cx="30099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Reinforcement</a:t>
            </a:r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781800" y="2362200"/>
            <a:ext cx="19812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Past Experience</a:t>
            </a:r>
          </a:p>
          <a:p>
            <a:endParaRPr lang="en-US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Comic Sans MS" pitchFamily="66" charset="0"/>
              </a:rPr>
              <a:t>Game – 1, 2, 3 Sign, Sign</a:t>
            </a:r>
            <a:endParaRPr lang="en-US" sz="4800" b="1" dirty="0">
              <a:latin typeface="Comic Sans MS" pitchFamily="66" charset="0"/>
            </a:endParaRPr>
          </a:p>
        </p:txBody>
      </p:sp>
      <p:pic>
        <p:nvPicPr>
          <p:cNvPr id="2050" name="Picture 2" descr="http://image.yaymicro.com/rz_1210x1210/0/6a2/kids-playing-games-6a2a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5530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Activity  2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48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Under the chairs you will find an envelope</a:t>
            </a:r>
          </a:p>
          <a:p>
            <a:endParaRPr lang="en-GB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4000" dirty="0" smtClean="0">
                <a:solidFill>
                  <a:srgbClr val="C00000"/>
                </a:solidFill>
                <a:latin typeface="Comic Sans MS" pitchFamily="66" charset="0"/>
              </a:rPr>
              <a:t> Discuss the statement with small group 3’s or 4’s</a:t>
            </a:r>
          </a:p>
          <a:p>
            <a:pPr marL="457200" indent="-457200">
              <a:buFont typeface="Wingdings" pitchFamily="2" charset="2"/>
              <a:buChar char="Ø"/>
            </a:pPr>
            <a:endParaRPr lang="en-GB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</a:rPr>
              <a:t>Place the statement under the Purpose or Value heading on the wall</a:t>
            </a:r>
            <a:endParaRPr lang="en-GB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7772400" cy="2362200"/>
          </a:xfrm>
        </p:spPr>
        <p:txBody>
          <a:bodyPr>
            <a:noAutofit/>
          </a:bodyPr>
          <a:lstStyle/>
          <a:p>
            <a:r>
              <a:rPr lang="en-US" sz="2000" dirty="0"/>
              <a:t>It makes learning more enjoyable , lasting and</a:t>
            </a:r>
            <a:br>
              <a:rPr lang="en-US" sz="2000" dirty="0"/>
            </a:br>
            <a:r>
              <a:rPr lang="en-GB" sz="2000" dirty="0"/>
              <a:t>meaningful</a:t>
            </a:r>
            <a:br>
              <a:rPr lang="en-GB" sz="2000" dirty="0"/>
            </a:br>
            <a:r>
              <a:rPr lang="en-US" sz="2000" dirty="0"/>
              <a:t>• It approaches opportunity of self‐expression</a:t>
            </a:r>
            <a:br>
              <a:rPr lang="en-US" sz="2000" dirty="0"/>
            </a:br>
            <a:r>
              <a:rPr lang="en-GB" sz="2000" dirty="0"/>
              <a:t>and development of creativity</a:t>
            </a:r>
            <a:br>
              <a:rPr lang="en-GB" sz="2000" dirty="0"/>
            </a:br>
            <a:r>
              <a:rPr lang="en-US" sz="2000" dirty="0"/>
              <a:t>• It </a:t>
            </a:r>
            <a:r>
              <a:rPr lang="en-US" sz="2000" dirty="0" smtClean="0"/>
              <a:t>instills </a:t>
            </a:r>
            <a:r>
              <a:rPr lang="en-US" sz="2000" dirty="0"/>
              <a:t>pride in accomplishment and build</a:t>
            </a:r>
            <a:br>
              <a:rPr lang="en-US" sz="2000" dirty="0"/>
            </a:br>
            <a:r>
              <a:rPr lang="en-GB" sz="2000" dirty="0"/>
              <a:t>self confidence</a:t>
            </a:r>
            <a:br>
              <a:rPr lang="en-GB" sz="2000" dirty="0"/>
            </a:br>
            <a:r>
              <a:rPr lang="en-US" sz="2000" dirty="0"/>
              <a:t>• It contributes to the development of proper</a:t>
            </a:r>
            <a:br>
              <a:rPr lang="en-US" sz="2000" dirty="0"/>
            </a:br>
            <a:r>
              <a:rPr lang="en-GB" sz="2000" dirty="0"/>
              <a:t>self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743200"/>
            <a:ext cx="7620000" cy="1752600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􀁹 It provides for participation in groups </a:t>
            </a:r>
            <a:r>
              <a:rPr lang="en-GB" sz="1600" dirty="0" smtClean="0">
                <a:solidFill>
                  <a:schemeClr val="tx1"/>
                </a:solidFill>
              </a:rPr>
              <a:t>situation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</a:rPr>
              <a:t>reaction to established group approval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GB" sz="1600" dirty="0" smtClean="0">
                <a:solidFill>
                  <a:schemeClr val="tx1"/>
                </a:solidFill>
              </a:rPr>
              <a:t>behaviour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􀁹 Its deepens a Pathfinder’s need for </a:t>
            </a:r>
            <a:r>
              <a:rPr lang="en-US" sz="1600" dirty="0" smtClean="0">
                <a:solidFill>
                  <a:schemeClr val="tx1"/>
                </a:solidFill>
              </a:rPr>
              <a:t>individual </a:t>
            </a:r>
            <a:r>
              <a:rPr lang="en-GB" sz="1600" dirty="0" smtClean="0">
                <a:solidFill>
                  <a:schemeClr val="tx1"/>
                </a:solidFill>
              </a:rPr>
              <a:t>expression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􀁹 Its relieves period of physical restlessness </a:t>
            </a:r>
            <a:r>
              <a:rPr lang="en-US" sz="1600" dirty="0" smtClean="0">
                <a:solidFill>
                  <a:schemeClr val="tx1"/>
                </a:solidFill>
              </a:rPr>
              <a:t>with meaningful </a:t>
            </a:r>
            <a:r>
              <a:rPr lang="en-US" sz="1600" dirty="0">
                <a:solidFill>
                  <a:schemeClr val="tx1"/>
                </a:solidFill>
              </a:rPr>
              <a:t>activity, coordination mind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GB" sz="1600" dirty="0" smtClean="0">
                <a:solidFill>
                  <a:schemeClr val="tx1"/>
                </a:solidFill>
              </a:rPr>
              <a:t>muscle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􀁹 it promotes respect for both adults and </a:t>
            </a:r>
            <a:r>
              <a:rPr lang="en-US" sz="1600" dirty="0" smtClean="0">
                <a:solidFill>
                  <a:schemeClr val="tx1"/>
                </a:solidFill>
              </a:rPr>
              <a:t>peer </a:t>
            </a:r>
            <a:r>
              <a:rPr lang="en-GB" sz="1600" dirty="0" smtClean="0">
                <a:solidFill>
                  <a:schemeClr val="tx1"/>
                </a:solidFill>
              </a:rPr>
              <a:t>relationship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􀁹 It afford opportunity to practice principles </a:t>
            </a:r>
            <a:r>
              <a:rPr lang="en-US" sz="1600" dirty="0" smtClean="0">
                <a:solidFill>
                  <a:schemeClr val="tx1"/>
                </a:solidFill>
              </a:rPr>
              <a:t>of </a:t>
            </a:r>
            <a:r>
              <a:rPr lang="en-GB" sz="1600" dirty="0" smtClean="0">
                <a:solidFill>
                  <a:schemeClr val="tx1"/>
                </a:solidFill>
              </a:rPr>
              <a:t>Christian </a:t>
            </a:r>
            <a:r>
              <a:rPr lang="en-GB" sz="1600" dirty="0">
                <a:solidFill>
                  <a:schemeClr val="tx1"/>
                </a:solidFill>
              </a:rPr>
              <a:t>living.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670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• Helps the Pathfinder respect property of</a:t>
            </a:r>
          </a:p>
          <a:p>
            <a:r>
              <a:rPr lang="en-GB" dirty="0">
                <a:solidFill>
                  <a:schemeClr val="tx1"/>
                </a:solidFill>
              </a:rPr>
              <a:t>others</a:t>
            </a:r>
          </a:p>
          <a:p>
            <a:r>
              <a:rPr lang="en-US" dirty="0">
                <a:solidFill>
                  <a:schemeClr val="tx1"/>
                </a:solidFill>
              </a:rPr>
              <a:t>• Teaches cooperation, sharing and taking turns.</a:t>
            </a:r>
          </a:p>
          <a:p>
            <a:r>
              <a:rPr lang="en-US" dirty="0">
                <a:solidFill>
                  <a:schemeClr val="tx1"/>
                </a:solidFill>
              </a:rPr>
              <a:t>• </a:t>
            </a:r>
            <a:r>
              <a:rPr lang="en-US" dirty="0" err="1" smtClean="0">
                <a:solidFill>
                  <a:schemeClr val="tx1"/>
                </a:solidFill>
              </a:rPr>
              <a:t>Emphasise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Bible concept or illustrate a truth</a:t>
            </a:r>
          </a:p>
          <a:p>
            <a:r>
              <a:rPr lang="en-US" dirty="0">
                <a:solidFill>
                  <a:schemeClr val="tx1"/>
                </a:solidFill>
              </a:rPr>
              <a:t>• Provide opportunity for the Pathfinder to</a:t>
            </a:r>
          </a:p>
          <a:p>
            <a:r>
              <a:rPr lang="en-GB" dirty="0">
                <a:solidFill>
                  <a:schemeClr val="tx1"/>
                </a:solidFill>
              </a:rPr>
              <a:t>express his/her relationship </a:t>
            </a:r>
            <a:r>
              <a:rPr lang="en-GB" dirty="0" smtClean="0">
                <a:solidFill>
                  <a:schemeClr val="tx1"/>
                </a:solidFill>
              </a:rPr>
              <a:t>with </a:t>
            </a:r>
            <a:r>
              <a:rPr lang="en-GB" dirty="0"/>
              <a:t>God and a</a:t>
            </a:r>
          </a:p>
          <a:p>
            <a:r>
              <a:rPr lang="en-GB" dirty="0"/>
              <a:t>response to Bible teaching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6764193" cy="2971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746125" indent="-742950">
              <a:buFont typeface="+mj-lt"/>
              <a:buAutoNum type="alphaUcPeriod"/>
            </a:pPr>
            <a:r>
              <a:rPr lang="en-US" sz="4400" dirty="0" smtClean="0">
                <a:latin typeface="Comic Sans MS" pitchFamily="66" charset="0"/>
              </a:rPr>
              <a:t>Study of trees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4400" dirty="0" smtClean="0">
                <a:latin typeface="Comic Sans MS" pitchFamily="66" charset="0"/>
              </a:rPr>
              <a:t>Study of shells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4400" dirty="0" smtClean="0">
                <a:latin typeface="Comic Sans MS" pitchFamily="66" charset="0"/>
              </a:rPr>
              <a:t>Study of measurements </a:t>
            </a:r>
          </a:p>
          <a:p>
            <a:pPr marL="746125" indent="-742950">
              <a:buFont typeface="+mj-lt"/>
              <a:buAutoNum type="alphaUcPeriod"/>
            </a:pPr>
            <a:r>
              <a:rPr lang="en-US" sz="4400" dirty="0" smtClean="0">
                <a:latin typeface="Comic Sans MS" pitchFamily="66" charset="0"/>
              </a:rPr>
              <a:t>Study of People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4267200" cy="1143000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defRPr/>
            </a:pPr>
            <a:r>
              <a:rPr lang="en-US" sz="3600" dirty="0" smtClean="0">
                <a:effectLst/>
                <a:latin typeface="Comic Sans MS" pitchFamily="66" charset="0"/>
              </a:rPr>
              <a:t/>
            </a:r>
            <a:br>
              <a:rPr lang="en-US" sz="3600" dirty="0" smtClean="0">
                <a:effectLst/>
                <a:latin typeface="Comic Sans MS" pitchFamily="66" charset="0"/>
              </a:rPr>
            </a:br>
            <a:r>
              <a:rPr lang="en-US" sz="3600" b="1" dirty="0" smtClean="0">
                <a:effectLst/>
                <a:latin typeface="Comic Sans MS" pitchFamily="66" charset="0"/>
              </a:rPr>
              <a:t>1. Conchology is the</a:t>
            </a:r>
            <a:r>
              <a:rPr lang="en-US" sz="3600" dirty="0" smtClean="0">
                <a:effectLst/>
                <a:latin typeface="Comic Sans MS" pitchFamily="66" charset="0"/>
              </a:rPr>
              <a:t/>
            </a:r>
            <a:br>
              <a:rPr lang="en-US" sz="3600" dirty="0" smtClean="0">
                <a:effectLst/>
                <a:latin typeface="Comic Sans MS" pitchFamily="66" charset="0"/>
              </a:rPr>
            </a:br>
            <a:endParaRPr lang="en-GB" sz="3600" dirty="0" smtClean="0">
              <a:effectLst/>
              <a:latin typeface="Comic Sans MS" pitchFamily="66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762000" y="5187156"/>
            <a:ext cx="46863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0">
              <a:buNone/>
            </a:pPr>
            <a:r>
              <a:rPr lang="en-US" sz="4000" dirty="0">
                <a:latin typeface="Comic Sans MS" pitchFamily="66" charset="0"/>
              </a:rPr>
              <a:t>B</a:t>
            </a:r>
            <a:r>
              <a:rPr lang="en-US" sz="4000" dirty="0" smtClean="0">
                <a:latin typeface="Comic Sans MS" pitchFamily="66" charset="0"/>
              </a:rPr>
              <a:t>. Study of shells </a:t>
            </a:r>
          </a:p>
        </p:txBody>
      </p:sp>
      <p:pic>
        <p:nvPicPr>
          <p:cNvPr id="16386" name="Picture 2" descr="http://lemerg.com/data/wallpapers/42/6297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/>
          <a:stretch/>
        </p:blipFill>
        <p:spPr bwMode="auto">
          <a:xfrm>
            <a:off x="6275387" y="3886200"/>
            <a:ext cx="286861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8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1603</Words>
  <Application>Microsoft Office PowerPoint</Application>
  <PresentationFormat>On-screen Show (4:3)</PresentationFormat>
  <Paragraphs>374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Teaching Creativity Skills</vt:lpstr>
      <vt:lpstr>Introduction To Teaching Skills</vt:lpstr>
      <vt:lpstr> What is Creativity? Find the answers - Activity 1 </vt:lpstr>
      <vt:lpstr> What is Creativity? 1. Creativity is the act of turning new and imaginative ideas into reality.  </vt:lpstr>
      <vt:lpstr>PowerPoint Presentation</vt:lpstr>
      <vt:lpstr>Understanding Creativity</vt:lpstr>
      <vt:lpstr>Activity  2</vt:lpstr>
      <vt:lpstr>It makes learning more enjoyable , lasting and meaningful • It approaches opportunity of self‐expression and development of creativity • It instills pride in accomplishment and build self confidence • It contributes to the development of proper self concepts</vt:lpstr>
      <vt:lpstr> 1. Conchology is the </vt:lpstr>
      <vt:lpstr>2. Geology is the</vt:lpstr>
      <vt:lpstr>3. Theology is the</vt:lpstr>
      <vt:lpstr>4. Paleontology is the</vt:lpstr>
      <vt:lpstr>5. Herpetology is the</vt:lpstr>
      <vt:lpstr>6. Metrology is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being creative</vt:lpstr>
      <vt:lpstr>PowerPoint Presentation</vt:lpstr>
      <vt:lpstr>We Gain Knowledge about God, the world and ourselves</vt:lpstr>
      <vt:lpstr>Creative Tools for  Effective Teaching:</vt:lpstr>
      <vt:lpstr>PowerPoint Presentation</vt:lpstr>
      <vt:lpstr>PowerPoint Presentation</vt:lpstr>
      <vt:lpstr>Each Pathfinder/Adventurer Learns Differently</vt:lpstr>
      <vt:lpstr>Teaching the Pathfinder/Adventurer Curriculum Creatively</vt:lpstr>
      <vt:lpstr>Teaching Task </vt:lpstr>
      <vt:lpstr>Thank You</vt:lpstr>
      <vt:lpstr>PowerPoint Presentation</vt:lpstr>
      <vt:lpstr>1. When I operate new equipment I generally: a) read the instructions first b) listen to an explanation from someone who has used it before c) go ahead and have a go, I can figure it out as I use it  2. When I need directions for travelling I usually: a) look at a map b) ask for spoken directions c) follow my nose and maybe use a compass   3. When I cook a new dish, I like to: a) follow a written recipe b) call a friend for an explanation c) follow my instincts, testing as I cook  </vt:lpstr>
      <vt:lpstr>PowerPoint Presentation</vt:lpstr>
      <vt:lpstr>7. When I go shopping for clothes, I tend to: a) imagine what they would look like on b) discuss them with the shop staff c) try them on and test them out   8. When I am choosing a holiday I usually: a) read lots of brochures b) listen to recommendations from friends c) imagine what it would be like to be there  9. If I was buying a new car, I would: a) read reviews in newspapers and magazines b) discuss what I need with my friends c) test-drive lots of different 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Now add up how many A’s, B’s and C’s you selected.  A’s =  B’s =  C’s =   </vt:lpstr>
      <vt:lpstr>Developing Creative Resources</vt:lpstr>
      <vt:lpstr>PowerPoint Presentation</vt:lpstr>
      <vt:lpstr>Activity Time</vt:lpstr>
      <vt:lpstr>How To Develop  Creative Worship</vt:lpstr>
      <vt:lpstr>Enjoyable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Learn</vt:lpstr>
      <vt:lpstr>2 Main Differences How We Learn</vt:lpstr>
      <vt:lpstr>Here are some principles related to how we learn:</vt:lpstr>
      <vt:lpstr>Game – 1, 2, 3 Sign, Sign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Learn</dc:title>
  <dc:creator>Roz</dc:creator>
  <cp:lastModifiedBy>Roz</cp:lastModifiedBy>
  <cp:revision>91</cp:revision>
  <cp:lastPrinted>2013-05-05T00:58:47Z</cp:lastPrinted>
  <dcterms:created xsi:type="dcterms:W3CDTF">2006-08-16T00:00:00Z</dcterms:created>
  <dcterms:modified xsi:type="dcterms:W3CDTF">2016-01-30T09:02:29Z</dcterms:modified>
</cp:coreProperties>
</file>