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7" r:id="rId3"/>
    <p:sldId id="258" r:id="rId4"/>
    <p:sldId id="259" r:id="rId5"/>
    <p:sldId id="260" r:id="rId6"/>
    <p:sldId id="261" r:id="rId7"/>
    <p:sldId id="262" r:id="rId8"/>
    <p:sldId id="265" r:id="rId9"/>
    <p:sldId id="266" r:id="rId10"/>
    <p:sldId id="264" r:id="rId11"/>
    <p:sldId id="267"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B980-7A2E-4830-8118-87F95DF037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07F5CC-5027-447D-AD52-1245FE086A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BB6EFC-897C-4576-B422-5BBD1FDD0079}"/>
              </a:ext>
            </a:extLst>
          </p:cNvPr>
          <p:cNvSpPr>
            <a:spLocks noGrp="1"/>
          </p:cNvSpPr>
          <p:nvPr>
            <p:ph type="dt" sz="half" idx="10"/>
          </p:nvPr>
        </p:nvSpPr>
        <p:spPr/>
        <p:txBody>
          <a:bodyPr/>
          <a:lstStyle/>
          <a:p>
            <a:fld id="{DFAF1CE2-77DB-4213-A787-066F4F9D4858}" type="datetimeFigureOut">
              <a:rPr lang="en-GB" smtClean="0"/>
              <a:t>29/05/2020</a:t>
            </a:fld>
            <a:endParaRPr lang="en-GB"/>
          </a:p>
        </p:txBody>
      </p:sp>
      <p:sp>
        <p:nvSpPr>
          <p:cNvPr id="5" name="Footer Placeholder 4">
            <a:extLst>
              <a:ext uri="{FF2B5EF4-FFF2-40B4-BE49-F238E27FC236}">
                <a16:creationId xmlns:a16="http://schemas.microsoft.com/office/drawing/2014/main" id="{FBBFE83C-679A-4DC1-93D7-6B276D7970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8D03F5-47B1-4395-93D9-BD0ED5E410D0}"/>
              </a:ext>
            </a:extLst>
          </p:cNvPr>
          <p:cNvSpPr>
            <a:spLocks noGrp="1"/>
          </p:cNvSpPr>
          <p:nvPr>
            <p:ph type="sldNum" sz="quarter" idx="12"/>
          </p:nvPr>
        </p:nvSpPr>
        <p:spPr/>
        <p:txBody>
          <a:bodyPr/>
          <a:lstStyle/>
          <a:p>
            <a:fld id="{3D9005BE-0B87-4D8D-9F68-E331BAAF4BAF}" type="slidenum">
              <a:rPr lang="en-GB" smtClean="0"/>
              <a:t>‹#›</a:t>
            </a:fld>
            <a:endParaRPr lang="en-GB"/>
          </a:p>
        </p:txBody>
      </p:sp>
    </p:spTree>
    <p:extLst>
      <p:ext uri="{BB962C8B-B14F-4D97-AF65-F5344CB8AC3E}">
        <p14:creationId xmlns:p14="http://schemas.microsoft.com/office/powerpoint/2010/main" val="102065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4E4E7-A8F4-4E6A-B3EF-9A343BF190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49CEAB-8715-40CE-A8A0-A4E6374C67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98B67C-9447-4C62-8442-AE38705514B4}"/>
              </a:ext>
            </a:extLst>
          </p:cNvPr>
          <p:cNvSpPr>
            <a:spLocks noGrp="1"/>
          </p:cNvSpPr>
          <p:nvPr>
            <p:ph type="dt" sz="half" idx="10"/>
          </p:nvPr>
        </p:nvSpPr>
        <p:spPr/>
        <p:txBody>
          <a:bodyPr/>
          <a:lstStyle/>
          <a:p>
            <a:fld id="{DFAF1CE2-77DB-4213-A787-066F4F9D4858}" type="datetimeFigureOut">
              <a:rPr lang="en-GB" smtClean="0"/>
              <a:t>29/05/2020</a:t>
            </a:fld>
            <a:endParaRPr lang="en-GB"/>
          </a:p>
        </p:txBody>
      </p:sp>
      <p:sp>
        <p:nvSpPr>
          <p:cNvPr id="5" name="Footer Placeholder 4">
            <a:extLst>
              <a:ext uri="{FF2B5EF4-FFF2-40B4-BE49-F238E27FC236}">
                <a16:creationId xmlns:a16="http://schemas.microsoft.com/office/drawing/2014/main" id="{75054FE4-B947-4F5B-910F-201F3E4BBF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4D52D1-4B41-4D81-990A-1DA1141A05D4}"/>
              </a:ext>
            </a:extLst>
          </p:cNvPr>
          <p:cNvSpPr>
            <a:spLocks noGrp="1"/>
          </p:cNvSpPr>
          <p:nvPr>
            <p:ph type="sldNum" sz="quarter" idx="12"/>
          </p:nvPr>
        </p:nvSpPr>
        <p:spPr/>
        <p:txBody>
          <a:bodyPr/>
          <a:lstStyle/>
          <a:p>
            <a:fld id="{3D9005BE-0B87-4D8D-9F68-E331BAAF4BAF}" type="slidenum">
              <a:rPr lang="en-GB" smtClean="0"/>
              <a:t>‹#›</a:t>
            </a:fld>
            <a:endParaRPr lang="en-GB"/>
          </a:p>
        </p:txBody>
      </p:sp>
    </p:spTree>
    <p:extLst>
      <p:ext uri="{BB962C8B-B14F-4D97-AF65-F5344CB8AC3E}">
        <p14:creationId xmlns:p14="http://schemas.microsoft.com/office/powerpoint/2010/main" val="90145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8337C3-47C5-478F-9176-D74BB56BA6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F58348-C733-45DC-831F-AF44F788D3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876710-AF09-43D7-A75C-D9F78854E063}"/>
              </a:ext>
            </a:extLst>
          </p:cNvPr>
          <p:cNvSpPr>
            <a:spLocks noGrp="1"/>
          </p:cNvSpPr>
          <p:nvPr>
            <p:ph type="dt" sz="half" idx="10"/>
          </p:nvPr>
        </p:nvSpPr>
        <p:spPr/>
        <p:txBody>
          <a:bodyPr/>
          <a:lstStyle/>
          <a:p>
            <a:fld id="{DFAF1CE2-77DB-4213-A787-066F4F9D4858}" type="datetimeFigureOut">
              <a:rPr lang="en-GB" smtClean="0"/>
              <a:t>29/05/2020</a:t>
            </a:fld>
            <a:endParaRPr lang="en-GB"/>
          </a:p>
        </p:txBody>
      </p:sp>
      <p:sp>
        <p:nvSpPr>
          <p:cNvPr id="5" name="Footer Placeholder 4">
            <a:extLst>
              <a:ext uri="{FF2B5EF4-FFF2-40B4-BE49-F238E27FC236}">
                <a16:creationId xmlns:a16="http://schemas.microsoft.com/office/drawing/2014/main" id="{3F770642-F0E4-4153-9ABE-D226EC800D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EE01A8-A6AF-40C6-AD59-A16C872E4475}"/>
              </a:ext>
            </a:extLst>
          </p:cNvPr>
          <p:cNvSpPr>
            <a:spLocks noGrp="1"/>
          </p:cNvSpPr>
          <p:nvPr>
            <p:ph type="sldNum" sz="quarter" idx="12"/>
          </p:nvPr>
        </p:nvSpPr>
        <p:spPr/>
        <p:txBody>
          <a:bodyPr/>
          <a:lstStyle/>
          <a:p>
            <a:fld id="{3D9005BE-0B87-4D8D-9F68-E331BAAF4BAF}" type="slidenum">
              <a:rPr lang="en-GB" smtClean="0"/>
              <a:t>‹#›</a:t>
            </a:fld>
            <a:endParaRPr lang="en-GB"/>
          </a:p>
        </p:txBody>
      </p:sp>
    </p:spTree>
    <p:extLst>
      <p:ext uri="{BB962C8B-B14F-4D97-AF65-F5344CB8AC3E}">
        <p14:creationId xmlns:p14="http://schemas.microsoft.com/office/powerpoint/2010/main" val="87883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6731-7040-480E-8B4D-E991FD60D8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398720-FCE0-4A5A-9437-4FA7057922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CE783D-5092-4739-A26E-586348468820}"/>
              </a:ext>
            </a:extLst>
          </p:cNvPr>
          <p:cNvSpPr>
            <a:spLocks noGrp="1"/>
          </p:cNvSpPr>
          <p:nvPr>
            <p:ph type="dt" sz="half" idx="10"/>
          </p:nvPr>
        </p:nvSpPr>
        <p:spPr/>
        <p:txBody>
          <a:bodyPr/>
          <a:lstStyle/>
          <a:p>
            <a:fld id="{DFAF1CE2-77DB-4213-A787-066F4F9D4858}" type="datetimeFigureOut">
              <a:rPr lang="en-GB" smtClean="0"/>
              <a:t>29/05/2020</a:t>
            </a:fld>
            <a:endParaRPr lang="en-GB"/>
          </a:p>
        </p:txBody>
      </p:sp>
      <p:sp>
        <p:nvSpPr>
          <p:cNvPr id="5" name="Footer Placeholder 4">
            <a:extLst>
              <a:ext uri="{FF2B5EF4-FFF2-40B4-BE49-F238E27FC236}">
                <a16:creationId xmlns:a16="http://schemas.microsoft.com/office/drawing/2014/main" id="{909A07D4-54A5-495E-B7A8-287DD01B22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CEC119-255A-4026-8BCB-F67770100304}"/>
              </a:ext>
            </a:extLst>
          </p:cNvPr>
          <p:cNvSpPr>
            <a:spLocks noGrp="1"/>
          </p:cNvSpPr>
          <p:nvPr>
            <p:ph type="sldNum" sz="quarter" idx="12"/>
          </p:nvPr>
        </p:nvSpPr>
        <p:spPr/>
        <p:txBody>
          <a:bodyPr/>
          <a:lstStyle/>
          <a:p>
            <a:fld id="{3D9005BE-0B87-4D8D-9F68-E331BAAF4BAF}" type="slidenum">
              <a:rPr lang="en-GB" smtClean="0"/>
              <a:t>‹#›</a:t>
            </a:fld>
            <a:endParaRPr lang="en-GB"/>
          </a:p>
        </p:txBody>
      </p:sp>
    </p:spTree>
    <p:extLst>
      <p:ext uri="{BB962C8B-B14F-4D97-AF65-F5344CB8AC3E}">
        <p14:creationId xmlns:p14="http://schemas.microsoft.com/office/powerpoint/2010/main" val="409336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A074-D622-48F9-BF6F-DA52FAE250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EBA6AF-91BF-48B8-AC94-3073829EFA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2DE84F-235C-4D4D-BB72-2E580769CD96}"/>
              </a:ext>
            </a:extLst>
          </p:cNvPr>
          <p:cNvSpPr>
            <a:spLocks noGrp="1"/>
          </p:cNvSpPr>
          <p:nvPr>
            <p:ph type="dt" sz="half" idx="10"/>
          </p:nvPr>
        </p:nvSpPr>
        <p:spPr/>
        <p:txBody>
          <a:bodyPr/>
          <a:lstStyle/>
          <a:p>
            <a:fld id="{DFAF1CE2-77DB-4213-A787-066F4F9D4858}" type="datetimeFigureOut">
              <a:rPr lang="en-GB" smtClean="0"/>
              <a:t>29/05/2020</a:t>
            </a:fld>
            <a:endParaRPr lang="en-GB"/>
          </a:p>
        </p:txBody>
      </p:sp>
      <p:sp>
        <p:nvSpPr>
          <p:cNvPr id="5" name="Footer Placeholder 4">
            <a:extLst>
              <a:ext uri="{FF2B5EF4-FFF2-40B4-BE49-F238E27FC236}">
                <a16:creationId xmlns:a16="http://schemas.microsoft.com/office/drawing/2014/main" id="{175D22F7-7396-4335-A6F8-47E6A05947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305B17-8EE8-4C49-A157-FFAC80E19B03}"/>
              </a:ext>
            </a:extLst>
          </p:cNvPr>
          <p:cNvSpPr>
            <a:spLocks noGrp="1"/>
          </p:cNvSpPr>
          <p:nvPr>
            <p:ph type="sldNum" sz="quarter" idx="12"/>
          </p:nvPr>
        </p:nvSpPr>
        <p:spPr/>
        <p:txBody>
          <a:bodyPr/>
          <a:lstStyle/>
          <a:p>
            <a:fld id="{3D9005BE-0B87-4D8D-9F68-E331BAAF4BAF}" type="slidenum">
              <a:rPr lang="en-GB" smtClean="0"/>
              <a:t>‹#›</a:t>
            </a:fld>
            <a:endParaRPr lang="en-GB"/>
          </a:p>
        </p:txBody>
      </p:sp>
    </p:spTree>
    <p:extLst>
      <p:ext uri="{BB962C8B-B14F-4D97-AF65-F5344CB8AC3E}">
        <p14:creationId xmlns:p14="http://schemas.microsoft.com/office/powerpoint/2010/main" val="150368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1115-AC63-4674-9478-5C042DD41F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1B1137-B2B1-4847-B5A1-C932DA5C80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9F6AC3-99FF-4AD2-A796-9A1F0965A6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22DA71-77CB-4580-B692-16D001B0C3BE}"/>
              </a:ext>
            </a:extLst>
          </p:cNvPr>
          <p:cNvSpPr>
            <a:spLocks noGrp="1"/>
          </p:cNvSpPr>
          <p:nvPr>
            <p:ph type="dt" sz="half" idx="10"/>
          </p:nvPr>
        </p:nvSpPr>
        <p:spPr/>
        <p:txBody>
          <a:bodyPr/>
          <a:lstStyle/>
          <a:p>
            <a:fld id="{DFAF1CE2-77DB-4213-A787-066F4F9D4858}" type="datetimeFigureOut">
              <a:rPr lang="en-GB" smtClean="0"/>
              <a:t>29/05/2020</a:t>
            </a:fld>
            <a:endParaRPr lang="en-GB"/>
          </a:p>
        </p:txBody>
      </p:sp>
      <p:sp>
        <p:nvSpPr>
          <p:cNvPr id="6" name="Footer Placeholder 5">
            <a:extLst>
              <a:ext uri="{FF2B5EF4-FFF2-40B4-BE49-F238E27FC236}">
                <a16:creationId xmlns:a16="http://schemas.microsoft.com/office/drawing/2014/main" id="{16B5E338-DCFA-49DF-AAB7-3CF11E24E8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779D32-E101-4DBF-B465-9E907520F76F}"/>
              </a:ext>
            </a:extLst>
          </p:cNvPr>
          <p:cNvSpPr>
            <a:spLocks noGrp="1"/>
          </p:cNvSpPr>
          <p:nvPr>
            <p:ph type="sldNum" sz="quarter" idx="12"/>
          </p:nvPr>
        </p:nvSpPr>
        <p:spPr/>
        <p:txBody>
          <a:bodyPr/>
          <a:lstStyle/>
          <a:p>
            <a:fld id="{3D9005BE-0B87-4D8D-9F68-E331BAAF4BAF}" type="slidenum">
              <a:rPr lang="en-GB" smtClean="0"/>
              <a:t>‹#›</a:t>
            </a:fld>
            <a:endParaRPr lang="en-GB"/>
          </a:p>
        </p:txBody>
      </p:sp>
    </p:spTree>
    <p:extLst>
      <p:ext uri="{BB962C8B-B14F-4D97-AF65-F5344CB8AC3E}">
        <p14:creationId xmlns:p14="http://schemas.microsoft.com/office/powerpoint/2010/main" val="246302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FAC5-D167-48B2-BEE7-4978437082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F81CB1-F4E4-4D99-8EC3-F3A3025FD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D3E459-B79C-4285-AC9C-F43BEEE909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AC1CC6-BEFD-4FE0-85B2-AC47BB6DF9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B827EA-B564-47B9-B603-8CD8D4E45E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6F618D-D88B-4DEE-96C6-EB4A7726B802}"/>
              </a:ext>
            </a:extLst>
          </p:cNvPr>
          <p:cNvSpPr>
            <a:spLocks noGrp="1"/>
          </p:cNvSpPr>
          <p:nvPr>
            <p:ph type="dt" sz="half" idx="10"/>
          </p:nvPr>
        </p:nvSpPr>
        <p:spPr/>
        <p:txBody>
          <a:bodyPr/>
          <a:lstStyle/>
          <a:p>
            <a:fld id="{DFAF1CE2-77DB-4213-A787-066F4F9D4858}" type="datetimeFigureOut">
              <a:rPr lang="en-GB" smtClean="0"/>
              <a:t>29/05/2020</a:t>
            </a:fld>
            <a:endParaRPr lang="en-GB"/>
          </a:p>
        </p:txBody>
      </p:sp>
      <p:sp>
        <p:nvSpPr>
          <p:cNvPr id="8" name="Footer Placeholder 7">
            <a:extLst>
              <a:ext uri="{FF2B5EF4-FFF2-40B4-BE49-F238E27FC236}">
                <a16:creationId xmlns:a16="http://schemas.microsoft.com/office/drawing/2014/main" id="{4AF80B74-71FD-45A1-90DF-D18C1CD7C4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645E44-49A2-452F-93AB-B7E1221707C0}"/>
              </a:ext>
            </a:extLst>
          </p:cNvPr>
          <p:cNvSpPr>
            <a:spLocks noGrp="1"/>
          </p:cNvSpPr>
          <p:nvPr>
            <p:ph type="sldNum" sz="quarter" idx="12"/>
          </p:nvPr>
        </p:nvSpPr>
        <p:spPr/>
        <p:txBody>
          <a:bodyPr/>
          <a:lstStyle/>
          <a:p>
            <a:fld id="{3D9005BE-0B87-4D8D-9F68-E331BAAF4BAF}" type="slidenum">
              <a:rPr lang="en-GB" smtClean="0"/>
              <a:t>‹#›</a:t>
            </a:fld>
            <a:endParaRPr lang="en-GB"/>
          </a:p>
        </p:txBody>
      </p:sp>
    </p:spTree>
    <p:extLst>
      <p:ext uri="{BB962C8B-B14F-4D97-AF65-F5344CB8AC3E}">
        <p14:creationId xmlns:p14="http://schemas.microsoft.com/office/powerpoint/2010/main" val="188591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D40E-9BAF-4D7A-A919-31B2F920F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3CE1CB-E820-41C5-BD36-5F929120525E}"/>
              </a:ext>
            </a:extLst>
          </p:cNvPr>
          <p:cNvSpPr>
            <a:spLocks noGrp="1"/>
          </p:cNvSpPr>
          <p:nvPr>
            <p:ph type="dt" sz="half" idx="10"/>
          </p:nvPr>
        </p:nvSpPr>
        <p:spPr/>
        <p:txBody>
          <a:bodyPr/>
          <a:lstStyle/>
          <a:p>
            <a:fld id="{DFAF1CE2-77DB-4213-A787-066F4F9D4858}" type="datetimeFigureOut">
              <a:rPr lang="en-GB" smtClean="0"/>
              <a:t>29/05/2020</a:t>
            </a:fld>
            <a:endParaRPr lang="en-GB"/>
          </a:p>
        </p:txBody>
      </p:sp>
      <p:sp>
        <p:nvSpPr>
          <p:cNvPr id="4" name="Footer Placeholder 3">
            <a:extLst>
              <a:ext uri="{FF2B5EF4-FFF2-40B4-BE49-F238E27FC236}">
                <a16:creationId xmlns:a16="http://schemas.microsoft.com/office/drawing/2014/main" id="{3F61A396-C82F-4E11-B09F-F006ADC3D9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48BB443-9E1B-404D-8407-7851A17D1156}"/>
              </a:ext>
            </a:extLst>
          </p:cNvPr>
          <p:cNvSpPr>
            <a:spLocks noGrp="1"/>
          </p:cNvSpPr>
          <p:nvPr>
            <p:ph type="sldNum" sz="quarter" idx="12"/>
          </p:nvPr>
        </p:nvSpPr>
        <p:spPr/>
        <p:txBody>
          <a:bodyPr/>
          <a:lstStyle/>
          <a:p>
            <a:fld id="{3D9005BE-0B87-4D8D-9F68-E331BAAF4BAF}" type="slidenum">
              <a:rPr lang="en-GB" smtClean="0"/>
              <a:t>‹#›</a:t>
            </a:fld>
            <a:endParaRPr lang="en-GB"/>
          </a:p>
        </p:txBody>
      </p:sp>
    </p:spTree>
    <p:extLst>
      <p:ext uri="{BB962C8B-B14F-4D97-AF65-F5344CB8AC3E}">
        <p14:creationId xmlns:p14="http://schemas.microsoft.com/office/powerpoint/2010/main" val="427975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25213-C333-4ADB-96DD-8FED2A42EB23}"/>
              </a:ext>
            </a:extLst>
          </p:cNvPr>
          <p:cNvSpPr>
            <a:spLocks noGrp="1"/>
          </p:cNvSpPr>
          <p:nvPr>
            <p:ph type="dt" sz="half" idx="10"/>
          </p:nvPr>
        </p:nvSpPr>
        <p:spPr/>
        <p:txBody>
          <a:bodyPr/>
          <a:lstStyle/>
          <a:p>
            <a:fld id="{DFAF1CE2-77DB-4213-A787-066F4F9D4858}" type="datetimeFigureOut">
              <a:rPr lang="en-GB" smtClean="0"/>
              <a:t>29/05/2020</a:t>
            </a:fld>
            <a:endParaRPr lang="en-GB"/>
          </a:p>
        </p:txBody>
      </p:sp>
      <p:sp>
        <p:nvSpPr>
          <p:cNvPr id="3" name="Footer Placeholder 2">
            <a:extLst>
              <a:ext uri="{FF2B5EF4-FFF2-40B4-BE49-F238E27FC236}">
                <a16:creationId xmlns:a16="http://schemas.microsoft.com/office/drawing/2014/main" id="{3CCE6514-2F27-4A7E-A815-02DE2DDBC2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9542972-E695-4722-81A9-53E5ED07CD84}"/>
              </a:ext>
            </a:extLst>
          </p:cNvPr>
          <p:cNvSpPr>
            <a:spLocks noGrp="1"/>
          </p:cNvSpPr>
          <p:nvPr>
            <p:ph type="sldNum" sz="quarter" idx="12"/>
          </p:nvPr>
        </p:nvSpPr>
        <p:spPr/>
        <p:txBody>
          <a:bodyPr/>
          <a:lstStyle/>
          <a:p>
            <a:fld id="{3D9005BE-0B87-4D8D-9F68-E331BAAF4BAF}" type="slidenum">
              <a:rPr lang="en-GB" smtClean="0"/>
              <a:t>‹#›</a:t>
            </a:fld>
            <a:endParaRPr lang="en-GB"/>
          </a:p>
        </p:txBody>
      </p:sp>
    </p:spTree>
    <p:extLst>
      <p:ext uri="{BB962C8B-B14F-4D97-AF65-F5344CB8AC3E}">
        <p14:creationId xmlns:p14="http://schemas.microsoft.com/office/powerpoint/2010/main" val="755498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E5632-D3BD-4844-BCAA-780BB0AFC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14BF89-F5D1-41E9-8186-8647A18122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344B06-0183-4FA1-BEE6-507EFF6BA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E04BA-07ED-49B6-B863-FC7894E80F4D}"/>
              </a:ext>
            </a:extLst>
          </p:cNvPr>
          <p:cNvSpPr>
            <a:spLocks noGrp="1"/>
          </p:cNvSpPr>
          <p:nvPr>
            <p:ph type="dt" sz="half" idx="10"/>
          </p:nvPr>
        </p:nvSpPr>
        <p:spPr/>
        <p:txBody>
          <a:bodyPr/>
          <a:lstStyle/>
          <a:p>
            <a:fld id="{DFAF1CE2-77DB-4213-A787-066F4F9D4858}" type="datetimeFigureOut">
              <a:rPr lang="en-GB" smtClean="0"/>
              <a:t>29/05/2020</a:t>
            </a:fld>
            <a:endParaRPr lang="en-GB"/>
          </a:p>
        </p:txBody>
      </p:sp>
      <p:sp>
        <p:nvSpPr>
          <p:cNvPr id="6" name="Footer Placeholder 5">
            <a:extLst>
              <a:ext uri="{FF2B5EF4-FFF2-40B4-BE49-F238E27FC236}">
                <a16:creationId xmlns:a16="http://schemas.microsoft.com/office/drawing/2014/main" id="{442EB032-3584-4496-8281-AFFC32696A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0A22B4-E55E-4625-8FAB-0CF916A6C242}"/>
              </a:ext>
            </a:extLst>
          </p:cNvPr>
          <p:cNvSpPr>
            <a:spLocks noGrp="1"/>
          </p:cNvSpPr>
          <p:nvPr>
            <p:ph type="sldNum" sz="quarter" idx="12"/>
          </p:nvPr>
        </p:nvSpPr>
        <p:spPr/>
        <p:txBody>
          <a:bodyPr/>
          <a:lstStyle/>
          <a:p>
            <a:fld id="{3D9005BE-0B87-4D8D-9F68-E331BAAF4BAF}" type="slidenum">
              <a:rPr lang="en-GB" smtClean="0"/>
              <a:t>‹#›</a:t>
            </a:fld>
            <a:endParaRPr lang="en-GB"/>
          </a:p>
        </p:txBody>
      </p:sp>
    </p:spTree>
    <p:extLst>
      <p:ext uri="{BB962C8B-B14F-4D97-AF65-F5344CB8AC3E}">
        <p14:creationId xmlns:p14="http://schemas.microsoft.com/office/powerpoint/2010/main" val="279719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F91D-BA18-49C8-AD9C-E4D1B1196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14E8437-1E71-41B4-9E7B-EFB29A803B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7E3037-0DCB-4E61-87F2-BE3631FC6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830E6-6186-4C76-8694-B1A560DC0230}"/>
              </a:ext>
            </a:extLst>
          </p:cNvPr>
          <p:cNvSpPr>
            <a:spLocks noGrp="1"/>
          </p:cNvSpPr>
          <p:nvPr>
            <p:ph type="dt" sz="half" idx="10"/>
          </p:nvPr>
        </p:nvSpPr>
        <p:spPr/>
        <p:txBody>
          <a:bodyPr/>
          <a:lstStyle/>
          <a:p>
            <a:fld id="{DFAF1CE2-77DB-4213-A787-066F4F9D4858}" type="datetimeFigureOut">
              <a:rPr lang="en-GB" smtClean="0"/>
              <a:t>29/05/2020</a:t>
            </a:fld>
            <a:endParaRPr lang="en-GB"/>
          </a:p>
        </p:txBody>
      </p:sp>
      <p:sp>
        <p:nvSpPr>
          <p:cNvPr id="6" name="Footer Placeholder 5">
            <a:extLst>
              <a:ext uri="{FF2B5EF4-FFF2-40B4-BE49-F238E27FC236}">
                <a16:creationId xmlns:a16="http://schemas.microsoft.com/office/drawing/2014/main" id="{ABFE6CB1-B5E9-4737-A2B9-8EDF95205C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DE4AF8-76CB-469A-85D2-DD4CEB804F5E}"/>
              </a:ext>
            </a:extLst>
          </p:cNvPr>
          <p:cNvSpPr>
            <a:spLocks noGrp="1"/>
          </p:cNvSpPr>
          <p:nvPr>
            <p:ph type="sldNum" sz="quarter" idx="12"/>
          </p:nvPr>
        </p:nvSpPr>
        <p:spPr/>
        <p:txBody>
          <a:bodyPr/>
          <a:lstStyle/>
          <a:p>
            <a:fld id="{3D9005BE-0B87-4D8D-9F68-E331BAAF4BAF}" type="slidenum">
              <a:rPr lang="en-GB" smtClean="0"/>
              <a:t>‹#›</a:t>
            </a:fld>
            <a:endParaRPr lang="en-GB"/>
          </a:p>
        </p:txBody>
      </p:sp>
    </p:spTree>
    <p:extLst>
      <p:ext uri="{BB962C8B-B14F-4D97-AF65-F5344CB8AC3E}">
        <p14:creationId xmlns:p14="http://schemas.microsoft.com/office/powerpoint/2010/main" val="156122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C7D64B-CAC2-434A-85A0-888CE72C83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850181-0D28-431B-A672-5360E1984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A9821B-00B9-4406-8E06-6F94E10B06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F1CE2-77DB-4213-A787-066F4F9D4858}" type="datetimeFigureOut">
              <a:rPr lang="en-GB" smtClean="0"/>
              <a:t>29/05/2020</a:t>
            </a:fld>
            <a:endParaRPr lang="en-GB"/>
          </a:p>
        </p:txBody>
      </p:sp>
      <p:sp>
        <p:nvSpPr>
          <p:cNvPr id="5" name="Footer Placeholder 4">
            <a:extLst>
              <a:ext uri="{FF2B5EF4-FFF2-40B4-BE49-F238E27FC236}">
                <a16:creationId xmlns:a16="http://schemas.microsoft.com/office/drawing/2014/main" id="{D0913620-E9C7-4073-928C-B3AFA2D2AC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3F1A65-E869-404F-9667-698AF07CA1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005BE-0B87-4D8D-9F68-E331BAAF4BAF}" type="slidenum">
              <a:rPr lang="en-GB" smtClean="0"/>
              <a:t>‹#›</a:t>
            </a:fld>
            <a:endParaRPr lang="en-GB"/>
          </a:p>
        </p:txBody>
      </p:sp>
    </p:spTree>
    <p:extLst>
      <p:ext uri="{BB962C8B-B14F-4D97-AF65-F5344CB8AC3E}">
        <p14:creationId xmlns:p14="http://schemas.microsoft.com/office/powerpoint/2010/main" val="2190027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fjVmpfvfLAg"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oogle.co.uk/search?safe=strict&amp;sxsrf=ALeKk03xDsCBEje7cSXWE2YU9oqGt9q-yg:1590476656031&amp;q=Lion&amp;stick=H4sIAAAAAAAAAOPgE-LQz9U3MDYwz1ECsyzNcpO0dLKTrfSTMvNz8tMr9fOL0hPzMotz45NzEouLM9MykxNLMvPzrHIy01KLCxLzFrGy-AD5O1gZAd6WTohOAAAA&amp;sa=X&amp;ved=2ahUKEwjZt-yg-9DpAhXDShUIHZ7VBJ8QmxMoAjAhegQIBxAE" TargetMode="External"/><Relationship Id="rId13" Type="http://schemas.openxmlformats.org/officeDocument/2006/relationships/image" Target="../media/image3.png"/><Relationship Id="rId3" Type="http://schemas.openxmlformats.org/officeDocument/2006/relationships/hyperlink" Target="https://www.google.co.uk/search?safe=strict&amp;sxsrf=ALeKk03xDsCBEje7cSXWE2YU9oqGt9q-yg:1590476656031&amp;q=felidae+kingdom&amp;sa=X&amp;ved=2ahUKEwjZt-yg-9DpAhXDShUIHZ7VBJ8Q6BMoADAeegQICxAC" TargetMode="External"/><Relationship Id="rId7" Type="http://schemas.openxmlformats.org/officeDocument/2006/relationships/hyperlink" Target="https://www.google.co.uk/search?safe=strict&amp;sxsrf=ALeKk03xDsCBEje7cSXWE2YU9oqGt9q-yg:1590476656031&amp;q=Cat&amp;stick=H4sIAAAAAAAAAOPgE-LQz9U3MDYwz1ECswwriyq0dLKTrfSTMvNz8tMr9fOL0hPzMotz45NzEouLM9MykxNLMvPzrHIy01KLCxLzFrEyOyeW7GBlBADfxWbxTQAAAA&amp;sa=X&amp;ved=2ahUKEwjZt-yg-9DpAhXDShUIHZ7VBJ8QmxMoATAhegQIBxAD" TargetMode="External"/><Relationship Id="rId12" Type="http://schemas.openxmlformats.org/officeDocument/2006/relationships/image" Target="../media/image2.png"/><Relationship Id="rId2" Type="http://schemas.openxmlformats.org/officeDocument/2006/relationships/hyperlink" Target="https://www.google.co.uk/search?safe=strict&amp;sxsrf=ALeKk03xDsCBEje7cSXWE2YU9oqGt9q-yg:1590476656031&amp;q=felidae+family&amp;sa=X&amp;ved=2ahUKEwjZt-yg-9DpAhXDShUIHZ7VBJ8Q6BMoADAdegQICRAC" TargetMode="External"/><Relationship Id="rId1" Type="http://schemas.openxmlformats.org/officeDocument/2006/relationships/slideLayout" Target="../slideLayouts/slideLayout2.xml"/><Relationship Id="rId6" Type="http://schemas.openxmlformats.org/officeDocument/2006/relationships/hyperlink" Target="https://www.google.co.uk/search?safe=strict&amp;sxsrf=ALeKk03xDsCBEje7cSXWE2YU9oqGt9q-yg:1590476656031&amp;q=felidae+lifespan&amp;stick=H4sIAAAAAAAAAOPgE-LQz9U3MDYwz9HSyU620k_KzM_JT6_Uzy9KT8zLLM6NT85JLC7OTMtMTizJzM-zyslMSy0uSMxbxCqQlpqTmZKYqgATAgDNApyWTQAAAA&amp;sa=X&amp;ved=2ahUKEwjZt-yg-9DpAhXDShUIHZ7VBJ8Q6BMoADAhegQIBxAC" TargetMode="External"/><Relationship Id="rId11" Type="http://schemas.openxmlformats.org/officeDocument/2006/relationships/hyperlink" Target="https://www.google.co.uk/search?safe=strict&amp;sxsrf=ALeKk03xDsCBEje7cSXWE2YU9oqGt9q-yg:1590476656031&amp;q=Lion&amp;stick=H4sIAAAAAAAAAOPgE-LQz9U3MDYwz1ECsyzNcpO0TLKTrfSTMvNz8tMr9fOL0hPzMotz45NzEouLM9MykxNLMvPzrNJTi0vALIWC1KLM_JRFrCw-QN4OVkYAxKdPAFYAAAA&amp;sa=X&amp;ved=2ahUKEwjZt-yg-9DpAhXDShUIHZ7VBJ8QmxMoAjAiegQIBRAE" TargetMode="External"/><Relationship Id="rId5" Type="http://schemas.openxmlformats.org/officeDocument/2006/relationships/hyperlink" Target="https://www.google.co.uk/search?safe=strict&amp;sxsrf=ALeKk03xDsCBEje7cSXWE2YU9oqGt9q-yg:1590476656031&amp;q=felidae+class&amp;sa=X&amp;ved=2ahUKEwjZt-yg-9DpAhXDShUIHZ7VBJ8Q6BMoADAgegQIChAC" TargetMode="External"/><Relationship Id="rId10" Type="http://schemas.openxmlformats.org/officeDocument/2006/relationships/hyperlink" Target="https://www.google.co.uk/search?safe=strict&amp;sxsrf=ALeKk03xDsCBEje7cSXWE2YU9oqGt9q-yg:1590476656031&amp;q=Cat&amp;stick=H4sIAAAAAAAAAOPgE-LQz9U3MDYwz1ECswwriyq0TLKTrfSTMvNz8tMr9fOL0hPzMotz45NzEouLM9MykxNLMvPzrNJTi0vALIWC1KLM_JRFrMzOiSU7WBkBRhisFlUAAAA&amp;sa=X&amp;ved=2ahUKEwjZt-yg-9DpAhXDShUIHZ7VBJ8QmxMoATAiegQIBRAD" TargetMode="External"/><Relationship Id="rId4" Type="http://schemas.openxmlformats.org/officeDocument/2006/relationships/hyperlink" Target="https://www.google.co.uk/search?safe=strict&amp;sxsrf=ALeKk03xDsCBEje7cSXWE2YU9oqGt9q-yg:1590476656031&amp;q=felidae+order&amp;sa=X&amp;ved=2ahUKEwjZt-yg-9DpAhXDShUIHZ7VBJ8Q6BMoADAfegQIDRAC" TargetMode="External"/><Relationship Id="rId9" Type="http://schemas.openxmlformats.org/officeDocument/2006/relationships/hyperlink" Target="https://www.google.co.uk/search?safe=strict&amp;sxsrf=ALeKk03xDsCBEje7cSXWE2YU9oqGt9q-yg:1590476656031&amp;q=felidae+gestation+period&amp;stick=H4sIAAAAAAAAAOPgE-LQz9U3MDYwz9EyyU620k_KzM_JT6_Uzy9KT8zLLM6NT85JLC7OTMtMTizJzM-zSk8tLgGzFApSizLzUxaxSqSl5mSmJKYqoEsBAErf0i1dAAAA&amp;sa=X&amp;ved=2ahUKEwjZt-yg-9DpAhXDShUIHZ7VBJ8Q6BMoADAiegQIBRA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79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6DCF18-66B9-4A8C-9857-46126ED93B36}"/>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US" sz="3600" dirty="0">
                <a:solidFill>
                  <a:srgbClr val="FFFFFF"/>
                </a:solidFill>
              </a:rPr>
              <a:t>CATS HONOUR</a:t>
            </a:r>
            <a:br>
              <a:rPr lang="en-US" sz="3600" dirty="0">
                <a:solidFill>
                  <a:srgbClr val="FFFFFF"/>
                </a:solidFill>
              </a:rPr>
            </a:br>
            <a:br>
              <a:rPr lang="en-US" sz="3600" dirty="0">
                <a:solidFill>
                  <a:srgbClr val="FFFFFF"/>
                </a:solidFill>
              </a:rPr>
            </a:br>
            <a:br>
              <a:rPr lang="en-US" sz="3600" dirty="0">
                <a:solidFill>
                  <a:srgbClr val="FFFFFF"/>
                </a:solidFill>
              </a:rPr>
            </a:br>
            <a:r>
              <a:rPr lang="en-US" sz="3600" dirty="0">
                <a:solidFill>
                  <a:srgbClr val="FFFFFF"/>
                </a:solidFill>
              </a:rPr>
              <a:t>FELIDAE</a:t>
            </a:r>
            <a:br>
              <a:rPr lang="en-US" sz="3600" dirty="0">
                <a:solidFill>
                  <a:srgbClr val="FFFFFF"/>
                </a:solidFill>
              </a:rPr>
            </a:br>
            <a:br>
              <a:rPr lang="en-US" sz="3600" dirty="0">
                <a:solidFill>
                  <a:srgbClr val="FFFFFF"/>
                </a:solidFill>
              </a:rPr>
            </a:br>
            <a:endParaRPr lang="en-US" sz="3600" dirty="0">
              <a:solidFill>
                <a:srgbClr val="FFFFFF"/>
              </a:solidFill>
            </a:endParaRPr>
          </a:p>
        </p:txBody>
      </p:sp>
      <p:sp>
        <p:nvSpPr>
          <p:cNvPr id="13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Secrets of the World's 38 Species of Wild Cats – National ...">
            <a:extLst>
              <a:ext uri="{FF2B5EF4-FFF2-40B4-BE49-F238E27FC236}">
                <a16:creationId xmlns:a16="http://schemas.microsoft.com/office/drawing/2014/main" id="{AFA52A9B-FFB0-4607-8640-98A1C4189BA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144" r="1845"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024237D-93A5-475C-A874-4EB6B9703E9C}"/>
              </a:ext>
            </a:extLst>
          </p:cNvPr>
          <p:cNvSpPr/>
          <p:nvPr/>
        </p:nvSpPr>
        <p:spPr>
          <a:xfrm>
            <a:off x="976251" y="1107130"/>
            <a:ext cx="1329627" cy="5610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Species Overview</a:t>
            </a:r>
          </a:p>
        </p:txBody>
      </p:sp>
    </p:spTree>
    <p:extLst>
      <p:ext uri="{BB962C8B-B14F-4D97-AF65-F5344CB8AC3E}">
        <p14:creationId xmlns:p14="http://schemas.microsoft.com/office/powerpoint/2010/main" val="1435017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431A7-617D-4E1C-A071-DF1D42D49FDB}"/>
              </a:ext>
            </a:extLst>
          </p:cNvPr>
          <p:cNvSpPr>
            <a:spLocks noGrp="1"/>
          </p:cNvSpPr>
          <p:nvPr>
            <p:ph type="title"/>
          </p:nvPr>
        </p:nvSpPr>
        <p:spPr/>
        <p:txBody>
          <a:bodyPr>
            <a:normAutofit fontScale="90000"/>
          </a:bodyPr>
          <a:lstStyle/>
          <a:p>
            <a:br>
              <a:rPr lang="en-GB" dirty="0"/>
            </a:br>
            <a:r>
              <a:rPr lang="en-GB" dirty="0"/>
              <a:t>8. Of what benefit to man are domesticated cats?</a:t>
            </a:r>
            <a:br>
              <a:rPr lang="en-GB" dirty="0"/>
            </a:br>
            <a:endParaRPr lang="en-GB" dirty="0"/>
          </a:p>
        </p:txBody>
      </p:sp>
      <p:sp>
        <p:nvSpPr>
          <p:cNvPr id="3" name="Content Placeholder 2">
            <a:extLst>
              <a:ext uri="{FF2B5EF4-FFF2-40B4-BE49-F238E27FC236}">
                <a16:creationId xmlns:a16="http://schemas.microsoft.com/office/drawing/2014/main" id="{6EE07F68-D0A3-4B00-8385-FAAF6D2C5470}"/>
              </a:ext>
            </a:extLst>
          </p:cNvPr>
          <p:cNvSpPr>
            <a:spLocks noGrp="1"/>
          </p:cNvSpPr>
          <p:nvPr>
            <p:ph sz="half" idx="1"/>
          </p:nvPr>
        </p:nvSpPr>
        <p:spPr/>
        <p:txBody>
          <a:bodyPr/>
          <a:lstStyle/>
          <a:p>
            <a:r>
              <a:rPr lang="en-GB" dirty="0"/>
              <a:t>Cats catch mice and provide friendship. </a:t>
            </a:r>
          </a:p>
          <a:p>
            <a:r>
              <a:rPr lang="en-GB" dirty="0"/>
              <a:t>They are used in China and Japan to protect silkworm cocoons from rats.</a:t>
            </a:r>
          </a:p>
        </p:txBody>
      </p:sp>
      <p:pic>
        <p:nvPicPr>
          <p:cNvPr id="4098" name="Picture 2" descr="The Korean Silk Story - Wooree - Medium">
            <a:extLst>
              <a:ext uri="{FF2B5EF4-FFF2-40B4-BE49-F238E27FC236}">
                <a16:creationId xmlns:a16="http://schemas.microsoft.com/office/drawing/2014/main" id="{0AC49D7E-3D5C-46AB-9D72-7529D89EA4F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2" y="1825625"/>
            <a:ext cx="3562643" cy="200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870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1D5F-56E2-4AA4-9773-2773A03C5531}"/>
              </a:ext>
            </a:extLst>
          </p:cNvPr>
          <p:cNvSpPr>
            <a:spLocks noGrp="1"/>
          </p:cNvSpPr>
          <p:nvPr>
            <p:ph type="title"/>
          </p:nvPr>
        </p:nvSpPr>
        <p:spPr>
          <a:xfrm>
            <a:off x="838200" y="365126"/>
            <a:ext cx="10515600" cy="788426"/>
          </a:xfrm>
        </p:spPr>
        <p:txBody>
          <a:bodyPr>
            <a:normAutofit fontScale="90000"/>
          </a:bodyPr>
          <a:lstStyle/>
          <a:p>
            <a:br>
              <a:rPr lang="en-GB" sz="1800" dirty="0"/>
            </a:br>
            <a:br>
              <a:rPr lang="en-GB" sz="1800" dirty="0"/>
            </a:br>
            <a:r>
              <a:rPr lang="en-GB" sz="1800" dirty="0"/>
              <a:t>9. Identify from pictures or personal observation seven kinds of wild cats. Tell in what part of the world they are found.</a:t>
            </a:r>
            <a:br>
              <a:rPr lang="en-GB" dirty="0"/>
            </a:br>
            <a:endParaRPr lang="en-GB" dirty="0"/>
          </a:p>
        </p:txBody>
      </p:sp>
      <p:sp>
        <p:nvSpPr>
          <p:cNvPr id="7" name="Rectangle 6">
            <a:extLst>
              <a:ext uri="{FF2B5EF4-FFF2-40B4-BE49-F238E27FC236}">
                <a16:creationId xmlns:a16="http://schemas.microsoft.com/office/drawing/2014/main" id="{6E711F2E-DFDC-4A3A-9EED-5CF39C95403F}"/>
              </a:ext>
            </a:extLst>
          </p:cNvPr>
          <p:cNvSpPr/>
          <p:nvPr/>
        </p:nvSpPr>
        <p:spPr>
          <a:xfrm>
            <a:off x="2320185" y="1286074"/>
            <a:ext cx="1045867" cy="369332"/>
          </a:xfrm>
          <a:prstGeom prst="rect">
            <a:avLst/>
          </a:prstGeom>
        </p:spPr>
        <p:txBody>
          <a:bodyPr wrap="square">
            <a:spAutoFit/>
          </a:bodyPr>
          <a:lstStyle/>
          <a:p>
            <a:r>
              <a:rPr lang="en-GB" b="0" i="0" dirty="0">
                <a:solidFill>
                  <a:schemeClr val="bg1"/>
                </a:solidFill>
                <a:effectLst/>
                <a:latin typeface="Arial" panose="020B0604020202020204" pitchFamily="34" charset="0"/>
              </a:rPr>
              <a:t>Caracal</a:t>
            </a:r>
            <a:endParaRPr lang="en-GB" dirty="0">
              <a:solidFill>
                <a:schemeClr val="bg1"/>
              </a:solidFill>
            </a:endParaRPr>
          </a:p>
        </p:txBody>
      </p:sp>
      <p:pic>
        <p:nvPicPr>
          <p:cNvPr id="5124" name="Picture 4">
            <a:extLst>
              <a:ext uri="{FF2B5EF4-FFF2-40B4-BE49-F238E27FC236}">
                <a16:creationId xmlns:a16="http://schemas.microsoft.com/office/drawing/2014/main" id="{41077CD4-B08C-4666-BA0D-69FDD5C20FB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83353" y="1153552"/>
            <a:ext cx="2483403" cy="18625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0B8F16D0-BB1C-42BD-8352-34977E41F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357" y="2482933"/>
            <a:ext cx="4315643" cy="43296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91F9E88-8BA1-4C75-8146-C37032C9B277}"/>
              </a:ext>
            </a:extLst>
          </p:cNvPr>
          <p:cNvSpPr/>
          <p:nvPr/>
        </p:nvSpPr>
        <p:spPr>
          <a:xfrm>
            <a:off x="3366052" y="1153552"/>
            <a:ext cx="2506852" cy="12660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Places where cheetahs live are coloured green</a:t>
            </a:r>
          </a:p>
        </p:txBody>
      </p:sp>
      <p:pic>
        <p:nvPicPr>
          <p:cNvPr id="5128" name="Picture 8">
            <a:extLst>
              <a:ext uri="{FF2B5EF4-FFF2-40B4-BE49-F238E27FC236}">
                <a16:creationId xmlns:a16="http://schemas.microsoft.com/office/drawing/2014/main" id="{F256DB1A-216B-4603-B04B-2C9CFB98CBB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96000" y="1178172"/>
            <a:ext cx="2952673" cy="198002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C81F4B37-1EB8-46C8-A5FD-DF3D4B6818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6044" y="2482933"/>
            <a:ext cx="3986896" cy="426638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1C240BF-8416-4175-92B9-FB492F75C393}"/>
              </a:ext>
            </a:extLst>
          </p:cNvPr>
          <p:cNvSpPr/>
          <p:nvPr/>
        </p:nvSpPr>
        <p:spPr>
          <a:xfrm>
            <a:off x="9258517" y="1286074"/>
            <a:ext cx="2634423" cy="11335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Places where jaguars live are coloured green.</a:t>
            </a:r>
          </a:p>
        </p:txBody>
      </p:sp>
    </p:spTree>
    <p:extLst>
      <p:ext uri="{BB962C8B-B14F-4D97-AF65-F5344CB8AC3E}">
        <p14:creationId xmlns:p14="http://schemas.microsoft.com/office/powerpoint/2010/main" val="163959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66EA-ED7D-4F45-B2D6-C8D5CB713449}"/>
              </a:ext>
            </a:extLst>
          </p:cNvPr>
          <p:cNvSpPr>
            <a:spLocks noGrp="1"/>
          </p:cNvSpPr>
          <p:nvPr>
            <p:ph type="title"/>
          </p:nvPr>
        </p:nvSpPr>
        <p:spPr/>
        <p:txBody>
          <a:bodyPr>
            <a:normAutofit/>
          </a:bodyPr>
          <a:lstStyle/>
          <a:p>
            <a:pPr algn="ctr"/>
            <a:r>
              <a:rPr lang="en-GB" sz="1600" dirty="0"/>
              <a:t>9. Identify from pictures or personal observation seven kinds of wild cats. Tell in what part of the world they are found.</a:t>
            </a:r>
          </a:p>
        </p:txBody>
      </p:sp>
      <p:pic>
        <p:nvPicPr>
          <p:cNvPr id="6" name="Picture 5">
            <a:extLst>
              <a:ext uri="{FF2B5EF4-FFF2-40B4-BE49-F238E27FC236}">
                <a16:creationId xmlns:a16="http://schemas.microsoft.com/office/drawing/2014/main" id="{B99306E8-747D-4108-BD46-55E531E5E1A7}"/>
              </a:ext>
            </a:extLst>
          </p:cNvPr>
          <p:cNvPicPr>
            <a:picLocks noChangeAspect="1"/>
          </p:cNvPicPr>
          <p:nvPr/>
        </p:nvPicPr>
        <p:blipFill>
          <a:blip r:embed="rId2"/>
          <a:stretch>
            <a:fillRect/>
          </a:stretch>
        </p:blipFill>
        <p:spPr>
          <a:xfrm>
            <a:off x="1643272" y="2349305"/>
            <a:ext cx="4376529" cy="3827658"/>
          </a:xfrm>
          <a:prstGeom prst="rect">
            <a:avLst/>
          </a:prstGeom>
        </p:spPr>
      </p:pic>
      <p:pic>
        <p:nvPicPr>
          <p:cNvPr id="8" name="Picture 2">
            <a:extLst>
              <a:ext uri="{FF2B5EF4-FFF2-40B4-BE49-F238E27FC236}">
                <a16:creationId xmlns:a16="http://schemas.microsoft.com/office/drawing/2014/main" id="{548BCE71-F45B-4D1D-9BCE-C6776DB4DF2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1744762"/>
            <a:ext cx="2242625" cy="15193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FD8AD64-47F4-43BD-B244-3193496C718E}"/>
              </a:ext>
            </a:extLst>
          </p:cNvPr>
          <p:cNvSpPr/>
          <p:nvPr/>
        </p:nvSpPr>
        <p:spPr>
          <a:xfrm>
            <a:off x="410817" y="4740812"/>
            <a:ext cx="2040835" cy="7985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Places where leopards are seen are in orange.</a:t>
            </a:r>
          </a:p>
        </p:txBody>
      </p:sp>
      <p:pic>
        <p:nvPicPr>
          <p:cNvPr id="7172" name="Picture 4">
            <a:extLst>
              <a:ext uri="{FF2B5EF4-FFF2-40B4-BE49-F238E27FC236}">
                <a16:creationId xmlns:a16="http://schemas.microsoft.com/office/drawing/2014/main" id="{404C7D23-372E-49AA-844F-E4822E7D5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293" y="2349305"/>
            <a:ext cx="3618507" cy="34153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89D09432-EAF2-4D3A-A436-D1702982A585}"/>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096000" y="1744762"/>
            <a:ext cx="2017643" cy="16595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2ABC9A7-6C5C-4E37-BA3F-4ED43C33C184}"/>
              </a:ext>
            </a:extLst>
          </p:cNvPr>
          <p:cNvSpPr/>
          <p:nvPr/>
        </p:nvSpPr>
        <p:spPr>
          <a:xfrm>
            <a:off x="6612835" y="4585252"/>
            <a:ext cx="2676939" cy="954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Places where lions are seen are in green</a:t>
            </a:r>
          </a:p>
        </p:txBody>
      </p:sp>
    </p:spTree>
    <p:extLst>
      <p:ext uri="{BB962C8B-B14F-4D97-AF65-F5344CB8AC3E}">
        <p14:creationId xmlns:p14="http://schemas.microsoft.com/office/powerpoint/2010/main" val="2305081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2642D-2365-47D2-8270-DB8067A61BC3}"/>
              </a:ext>
            </a:extLst>
          </p:cNvPr>
          <p:cNvSpPr>
            <a:spLocks noGrp="1"/>
          </p:cNvSpPr>
          <p:nvPr>
            <p:ph type="title"/>
          </p:nvPr>
        </p:nvSpPr>
        <p:spPr>
          <a:xfrm>
            <a:off x="838200" y="365126"/>
            <a:ext cx="10515600" cy="814318"/>
          </a:xfrm>
        </p:spPr>
        <p:txBody>
          <a:bodyPr>
            <a:normAutofit/>
          </a:bodyPr>
          <a:lstStyle/>
          <a:p>
            <a:r>
              <a:rPr lang="en-GB" sz="1600" dirty="0"/>
              <a:t>9. Identify from pictures or personal observation seven kinds of wild cats. Tell in what part of the world they are found.</a:t>
            </a:r>
          </a:p>
        </p:txBody>
      </p:sp>
      <p:pic>
        <p:nvPicPr>
          <p:cNvPr id="8194" name="Picture 2">
            <a:extLst>
              <a:ext uri="{FF2B5EF4-FFF2-40B4-BE49-F238E27FC236}">
                <a16:creationId xmlns:a16="http://schemas.microsoft.com/office/drawing/2014/main" id="{A9171423-3993-4F69-9822-C7B22FB6528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332255" y="1179444"/>
            <a:ext cx="2692791" cy="207344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920D3EFB-A8BF-4141-AAB2-907D9A2F6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72" y="1109286"/>
            <a:ext cx="3858125" cy="49916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4318BC1-6750-441E-A7FA-84692BE51BF6}"/>
              </a:ext>
            </a:extLst>
          </p:cNvPr>
          <p:cNvSpPr/>
          <p:nvPr/>
        </p:nvSpPr>
        <p:spPr>
          <a:xfrm>
            <a:off x="838200" y="4557932"/>
            <a:ext cx="2073812" cy="8143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Places where puma is seen are in green</a:t>
            </a:r>
          </a:p>
        </p:txBody>
      </p:sp>
      <p:pic>
        <p:nvPicPr>
          <p:cNvPr id="8200" name="Picture 8">
            <a:extLst>
              <a:ext uri="{FF2B5EF4-FFF2-40B4-BE49-F238E27FC236}">
                <a16:creationId xmlns:a16="http://schemas.microsoft.com/office/drawing/2014/main" id="{256B2F3D-D2D5-4C24-A945-FE9FEC8EE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755" y="2364941"/>
            <a:ext cx="4381027" cy="40592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5F61F985-6F53-4218-B8FB-7A08BD105E3C}"/>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027251" y="1179444"/>
            <a:ext cx="3101880" cy="207344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F3F3C95-82A6-4F3E-ADD3-2DAA01BED98A}"/>
              </a:ext>
            </a:extLst>
          </p:cNvPr>
          <p:cNvSpPr/>
          <p:nvPr/>
        </p:nvSpPr>
        <p:spPr>
          <a:xfrm>
            <a:off x="6127359" y="5437827"/>
            <a:ext cx="2495303" cy="9863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Places where tigers live are marked in dark green.</a:t>
            </a:r>
          </a:p>
        </p:txBody>
      </p:sp>
    </p:spTree>
    <p:extLst>
      <p:ext uri="{BB962C8B-B14F-4D97-AF65-F5344CB8AC3E}">
        <p14:creationId xmlns:p14="http://schemas.microsoft.com/office/powerpoint/2010/main" val="17642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4DDFE-F65B-4D22-B351-5D917294FF46}"/>
              </a:ext>
            </a:extLst>
          </p:cNvPr>
          <p:cNvSpPr>
            <a:spLocks noGrp="1"/>
          </p:cNvSpPr>
          <p:nvPr>
            <p:ph type="title"/>
          </p:nvPr>
        </p:nvSpPr>
        <p:spPr>
          <a:xfrm>
            <a:off x="838200" y="365126"/>
            <a:ext cx="10515600" cy="814318"/>
          </a:xfrm>
        </p:spPr>
        <p:txBody>
          <a:bodyPr>
            <a:normAutofit/>
          </a:bodyPr>
          <a:lstStyle/>
          <a:p>
            <a:r>
              <a:rPr lang="en-GB" sz="1600" dirty="0"/>
              <a:t>9. Identify from pictures or personal observation seven kinds of wild cats. Tell in what part of the world they are found.</a:t>
            </a:r>
          </a:p>
        </p:txBody>
      </p:sp>
      <p:pic>
        <p:nvPicPr>
          <p:cNvPr id="5" name="Picture 4">
            <a:extLst>
              <a:ext uri="{FF2B5EF4-FFF2-40B4-BE49-F238E27FC236}">
                <a16:creationId xmlns:a16="http://schemas.microsoft.com/office/drawing/2014/main" id="{71EED542-71AD-4F1D-A9DA-31721B054CD6}"/>
              </a:ext>
            </a:extLst>
          </p:cNvPr>
          <p:cNvPicPr>
            <a:picLocks noChangeAspect="1"/>
          </p:cNvPicPr>
          <p:nvPr/>
        </p:nvPicPr>
        <p:blipFill>
          <a:blip r:embed="rId2"/>
          <a:stretch>
            <a:fillRect/>
          </a:stretch>
        </p:blipFill>
        <p:spPr>
          <a:xfrm>
            <a:off x="988402" y="2124222"/>
            <a:ext cx="4619848" cy="4052741"/>
          </a:xfrm>
          <a:prstGeom prst="rect">
            <a:avLst/>
          </a:prstGeom>
        </p:spPr>
      </p:pic>
      <p:pic>
        <p:nvPicPr>
          <p:cNvPr id="8" name="Picture 2">
            <a:extLst>
              <a:ext uri="{FF2B5EF4-FFF2-40B4-BE49-F238E27FC236}">
                <a16:creationId xmlns:a16="http://schemas.microsoft.com/office/drawing/2014/main" id="{4697462C-9329-4978-B18F-CB335B54F88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445390" y="1179444"/>
            <a:ext cx="1726809" cy="25918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39C2688-A926-4014-B870-4C290B0F6BB3}"/>
              </a:ext>
            </a:extLst>
          </p:cNvPr>
          <p:cNvSpPr/>
          <p:nvPr/>
        </p:nvSpPr>
        <p:spPr>
          <a:xfrm>
            <a:off x="1244277" y="1264292"/>
            <a:ext cx="2637164" cy="8143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Places where the Lynx comes from are in green.</a:t>
            </a:r>
          </a:p>
        </p:txBody>
      </p:sp>
      <p:pic>
        <p:nvPicPr>
          <p:cNvPr id="9222" name="Picture 6">
            <a:extLst>
              <a:ext uri="{FF2B5EF4-FFF2-40B4-BE49-F238E27FC236}">
                <a16:creationId xmlns:a16="http://schemas.microsoft.com/office/drawing/2014/main" id="{06175522-705B-4075-92F2-6B4CCC0C5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274" y="1993762"/>
            <a:ext cx="3906040" cy="41832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D5001482-CE9E-4E74-A313-30623D8739E7}"/>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362465" y="1179444"/>
            <a:ext cx="2682089" cy="178883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2FBF506-2299-4D4D-A482-65CA92241566}"/>
              </a:ext>
            </a:extLst>
          </p:cNvPr>
          <p:cNvSpPr/>
          <p:nvPr/>
        </p:nvSpPr>
        <p:spPr>
          <a:xfrm>
            <a:off x="6719949" y="4979963"/>
            <a:ext cx="2635066" cy="6985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a:p>
            <a:pPr algn="ctr"/>
            <a:r>
              <a:rPr lang="en-GB" dirty="0"/>
              <a:t>Places where the Serval comes from are in green.</a:t>
            </a:r>
          </a:p>
          <a:p>
            <a:pPr algn="ctr"/>
            <a:endParaRPr lang="en-GB" dirty="0"/>
          </a:p>
        </p:txBody>
      </p:sp>
    </p:spTree>
    <p:extLst>
      <p:ext uri="{BB962C8B-B14F-4D97-AF65-F5344CB8AC3E}">
        <p14:creationId xmlns:p14="http://schemas.microsoft.com/office/powerpoint/2010/main" val="392780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0958-2247-4F1C-A9AB-3EE0240A8941}"/>
              </a:ext>
            </a:extLst>
          </p:cNvPr>
          <p:cNvSpPr>
            <a:spLocks noGrp="1"/>
          </p:cNvSpPr>
          <p:nvPr>
            <p:ph type="title"/>
          </p:nvPr>
        </p:nvSpPr>
        <p:spPr/>
        <p:txBody>
          <a:bodyPr>
            <a:normAutofit/>
          </a:bodyPr>
          <a:lstStyle/>
          <a:p>
            <a:pPr algn="ctr"/>
            <a:r>
              <a:rPr lang="en-GB" sz="1600" dirty="0"/>
              <a:t>10. What animal is known as the king of beasts? Why does it have that title? What is it's temperament really like?</a:t>
            </a:r>
          </a:p>
        </p:txBody>
      </p:sp>
      <p:sp>
        <p:nvSpPr>
          <p:cNvPr id="4" name="Content Placeholder 3">
            <a:extLst>
              <a:ext uri="{FF2B5EF4-FFF2-40B4-BE49-F238E27FC236}">
                <a16:creationId xmlns:a16="http://schemas.microsoft.com/office/drawing/2014/main" id="{B3947E98-B86A-4142-B9FC-180968AB7E63}"/>
              </a:ext>
            </a:extLst>
          </p:cNvPr>
          <p:cNvSpPr>
            <a:spLocks noGrp="1"/>
          </p:cNvSpPr>
          <p:nvPr>
            <p:ph sz="half" idx="2"/>
          </p:nvPr>
        </p:nvSpPr>
        <p:spPr/>
        <p:txBody>
          <a:bodyPr>
            <a:normAutofit fontScale="55000" lnSpcReduction="20000"/>
          </a:bodyPr>
          <a:lstStyle/>
          <a:p>
            <a:r>
              <a:rPr lang="en-GB" dirty="0"/>
              <a:t>The lion is known as the </a:t>
            </a:r>
            <a:r>
              <a:rPr lang="en-GB" i="1" dirty="0"/>
              <a:t>king of the beasts</a:t>
            </a:r>
            <a:r>
              <a:rPr lang="en-GB" dirty="0"/>
              <a:t>. </a:t>
            </a:r>
          </a:p>
          <a:p>
            <a:r>
              <a:rPr lang="en-GB" dirty="0"/>
              <a:t>The lion gets this distinction because it fears no other animal.</a:t>
            </a:r>
          </a:p>
          <a:p>
            <a:r>
              <a:rPr lang="en-GB" dirty="0"/>
              <a:t> It is also said that the lion is named </a:t>
            </a:r>
            <a:r>
              <a:rPr lang="en-GB" i="1" dirty="0"/>
              <a:t>king of the beasts</a:t>
            </a:r>
            <a:r>
              <a:rPr lang="en-GB" dirty="0"/>
              <a:t> because of its courage and loyalty. Its courage cannot be doubted, but a lion is not particularly loyal.</a:t>
            </a:r>
          </a:p>
          <a:p>
            <a:r>
              <a:rPr lang="en-GB" dirty="0"/>
              <a:t> Male lions are known to take over another male's pride of females by chasing away (or killing) the resident male(s). </a:t>
            </a:r>
          </a:p>
          <a:p>
            <a:r>
              <a:rPr lang="en-GB" dirty="0"/>
              <a:t>They often form </a:t>
            </a:r>
            <a:r>
              <a:rPr lang="en-GB" i="1" dirty="0"/>
              <a:t>coalitions</a:t>
            </a:r>
            <a:r>
              <a:rPr lang="en-GB" dirty="0"/>
              <a:t> of two to five males and work together to oust other males. When they succeed in doing this, they then kill any cubs in the pride so that the females will be receptive to breeding sooner. </a:t>
            </a:r>
          </a:p>
          <a:p>
            <a:r>
              <a:rPr lang="en-GB" dirty="0"/>
              <a:t>The females sometimes attempt to defend their cubs, but this is rarely met with success. These coalitions of males do not limit their activities to a single pride either. </a:t>
            </a:r>
          </a:p>
          <a:p>
            <a:r>
              <a:rPr lang="en-GB" dirty="0"/>
              <a:t>A coalition may dominate several prides within their range. Not exactly a model of loyalty! (But then again, neither are human kings).</a:t>
            </a:r>
          </a:p>
        </p:txBody>
      </p:sp>
      <p:sp>
        <p:nvSpPr>
          <p:cNvPr id="7" name="Content Placeholder 6">
            <a:extLst>
              <a:ext uri="{FF2B5EF4-FFF2-40B4-BE49-F238E27FC236}">
                <a16:creationId xmlns:a16="http://schemas.microsoft.com/office/drawing/2014/main" id="{A0C36B85-5B9A-417C-B7F0-88CC5349F943}"/>
              </a:ext>
            </a:extLst>
          </p:cNvPr>
          <p:cNvSpPr>
            <a:spLocks noGrp="1"/>
          </p:cNvSpPr>
          <p:nvPr>
            <p:ph sz="half" idx="1"/>
          </p:nvPr>
        </p:nvSpPr>
        <p:spPr/>
        <p:txBody>
          <a:bodyPr>
            <a:normAutofit fontScale="55000" lnSpcReduction="20000"/>
          </a:bodyPr>
          <a:lstStyle/>
          <a:p>
            <a:endParaRPr lang="en-GB"/>
          </a:p>
        </p:txBody>
      </p:sp>
      <p:pic>
        <p:nvPicPr>
          <p:cNvPr id="8" name="Picture 7">
            <a:extLst>
              <a:ext uri="{FF2B5EF4-FFF2-40B4-BE49-F238E27FC236}">
                <a16:creationId xmlns:a16="http://schemas.microsoft.com/office/drawing/2014/main" id="{8173230B-83C6-4DD0-9B56-079F1FA18864}"/>
              </a:ext>
            </a:extLst>
          </p:cNvPr>
          <p:cNvPicPr>
            <a:picLocks noChangeAspect="1"/>
          </p:cNvPicPr>
          <p:nvPr/>
        </p:nvPicPr>
        <p:blipFill>
          <a:blip r:embed="rId2"/>
          <a:stretch>
            <a:fillRect/>
          </a:stretch>
        </p:blipFill>
        <p:spPr>
          <a:xfrm>
            <a:off x="838200" y="1825625"/>
            <a:ext cx="5225453" cy="4251618"/>
          </a:xfrm>
          <a:prstGeom prst="rect">
            <a:avLst/>
          </a:prstGeom>
        </p:spPr>
      </p:pic>
    </p:spTree>
    <p:extLst>
      <p:ext uri="{BB962C8B-B14F-4D97-AF65-F5344CB8AC3E}">
        <p14:creationId xmlns:p14="http://schemas.microsoft.com/office/powerpoint/2010/main" val="11662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Effect transition="in" filter="wipe(down)">
                                      <p:cBhvr>
                                        <p:cTn id="79" dur="580">
                                          <p:stCondLst>
                                            <p:cond delay="0"/>
                                          </p:stCondLst>
                                        </p:cTn>
                                        <p:tgtEl>
                                          <p:spTgt spid="4">
                                            <p:txEl>
                                              <p:pRg st="4" end="4"/>
                                            </p:txEl>
                                          </p:spTgt>
                                        </p:tgtEl>
                                      </p:cBhvr>
                                    </p:animEffect>
                                    <p:anim calcmode="lin" valueType="num">
                                      <p:cBhvr>
                                        <p:cTn id="80"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4" end="4"/>
                                            </p:txEl>
                                          </p:spTgt>
                                        </p:tgtEl>
                                      </p:cBhvr>
                                      <p:to x="100000" y="60000"/>
                                    </p:animScale>
                                    <p:animScale>
                                      <p:cBhvr>
                                        <p:cTn id="86" dur="166" decel="50000">
                                          <p:stCondLst>
                                            <p:cond delay="676"/>
                                          </p:stCondLst>
                                        </p:cTn>
                                        <p:tgtEl>
                                          <p:spTgt spid="4">
                                            <p:txEl>
                                              <p:pRg st="4" end="4"/>
                                            </p:txEl>
                                          </p:spTgt>
                                        </p:tgtEl>
                                      </p:cBhvr>
                                      <p:to x="100000" y="100000"/>
                                    </p:animScale>
                                    <p:animScale>
                                      <p:cBhvr>
                                        <p:cTn id="87" dur="26">
                                          <p:stCondLst>
                                            <p:cond delay="1312"/>
                                          </p:stCondLst>
                                        </p:cTn>
                                        <p:tgtEl>
                                          <p:spTgt spid="4">
                                            <p:txEl>
                                              <p:pRg st="4" end="4"/>
                                            </p:txEl>
                                          </p:spTgt>
                                        </p:tgtEl>
                                      </p:cBhvr>
                                      <p:to x="100000" y="80000"/>
                                    </p:animScale>
                                    <p:animScale>
                                      <p:cBhvr>
                                        <p:cTn id="88" dur="166" decel="50000">
                                          <p:stCondLst>
                                            <p:cond delay="1338"/>
                                          </p:stCondLst>
                                        </p:cTn>
                                        <p:tgtEl>
                                          <p:spTgt spid="4">
                                            <p:txEl>
                                              <p:pRg st="4" end="4"/>
                                            </p:txEl>
                                          </p:spTgt>
                                        </p:tgtEl>
                                      </p:cBhvr>
                                      <p:to x="100000" y="100000"/>
                                    </p:animScale>
                                    <p:animScale>
                                      <p:cBhvr>
                                        <p:cTn id="89" dur="26">
                                          <p:stCondLst>
                                            <p:cond delay="1642"/>
                                          </p:stCondLst>
                                        </p:cTn>
                                        <p:tgtEl>
                                          <p:spTgt spid="4">
                                            <p:txEl>
                                              <p:pRg st="4" end="4"/>
                                            </p:txEl>
                                          </p:spTgt>
                                        </p:tgtEl>
                                      </p:cBhvr>
                                      <p:to x="100000" y="90000"/>
                                    </p:animScale>
                                    <p:animScale>
                                      <p:cBhvr>
                                        <p:cTn id="90" dur="166" decel="50000">
                                          <p:stCondLst>
                                            <p:cond delay="1668"/>
                                          </p:stCondLst>
                                        </p:cTn>
                                        <p:tgtEl>
                                          <p:spTgt spid="4">
                                            <p:txEl>
                                              <p:pRg st="4" end="4"/>
                                            </p:txEl>
                                          </p:spTgt>
                                        </p:tgtEl>
                                      </p:cBhvr>
                                      <p:to x="100000" y="100000"/>
                                    </p:animScale>
                                    <p:animScale>
                                      <p:cBhvr>
                                        <p:cTn id="91" dur="26">
                                          <p:stCondLst>
                                            <p:cond delay="1808"/>
                                          </p:stCondLst>
                                        </p:cTn>
                                        <p:tgtEl>
                                          <p:spTgt spid="4">
                                            <p:txEl>
                                              <p:pRg st="4" end="4"/>
                                            </p:txEl>
                                          </p:spTgt>
                                        </p:tgtEl>
                                      </p:cBhvr>
                                      <p:to x="100000" y="95000"/>
                                    </p:animScale>
                                    <p:animScale>
                                      <p:cBhvr>
                                        <p:cTn id="92" dur="166" decel="50000">
                                          <p:stCondLst>
                                            <p:cond delay="1834"/>
                                          </p:stCondLst>
                                        </p:cTn>
                                        <p:tgtEl>
                                          <p:spTgt spid="4">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4">
                                            <p:txEl>
                                              <p:pRg st="5" end="5"/>
                                            </p:txEl>
                                          </p:spTgt>
                                        </p:tgtEl>
                                        <p:attrNameLst>
                                          <p:attrName>style.visibility</p:attrName>
                                        </p:attrNameLst>
                                      </p:cBhvr>
                                      <p:to>
                                        <p:strVal val="visible"/>
                                      </p:to>
                                    </p:set>
                                    <p:animEffect transition="in" filter="wipe(down)">
                                      <p:cBhvr>
                                        <p:cTn id="97" dur="580">
                                          <p:stCondLst>
                                            <p:cond delay="0"/>
                                          </p:stCondLst>
                                        </p:cTn>
                                        <p:tgtEl>
                                          <p:spTgt spid="4">
                                            <p:txEl>
                                              <p:pRg st="5" end="5"/>
                                            </p:txEl>
                                          </p:spTgt>
                                        </p:tgtEl>
                                      </p:cBhvr>
                                    </p:animEffect>
                                    <p:anim calcmode="lin" valueType="num">
                                      <p:cBhvr>
                                        <p:cTn id="9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5" end="5"/>
                                            </p:txEl>
                                          </p:spTgt>
                                        </p:tgtEl>
                                      </p:cBhvr>
                                      <p:to x="100000" y="60000"/>
                                    </p:animScale>
                                    <p:animScale>
                                      <p:cBhvr>
                                        <p:cTn id="104" dur="166" decel="50000">
                                          <p:stCondLst>
                                            <p:cond delay="676"/>
                                          </p:stCondLst>
                                        </p:cTn>
                                        <p:tgtEl>
                                          <p:spTgt spid="4">
                                            <p:txEl>
                                              <p:pRg st="5" end="5"/>
                                            </p:txEl>
                                          </p:spTgt>
                                        </p:tgtEl>
                                      </p:cBhvr>
                                      <p:to x="100000" y="100000"/>
                                    </p:animScale>
                                    <p:animScale>
                                      <p:cBhvr>
                                        <p:cTn id="105" dur="26">
                                          <p:stCondLst>
                                            <p:cond delay="1312"/>
                                          </p:stCondLst>
                                        </p:cTn>
                                        <p:tgtEl>
                                          <p:spTgt spid="4">
                                            <p:txEl>
                                              <p:pRg st="5" end="5"/>
                                            </p:txEl>
                                          </p:spTgt>
                                        </p:tgtEl>
                                      </p:cBhvr>
                                      <p:to x="100000" y="80000"/>
                                    </p:animScale>
                                    <p:animScale>
                                      <p:cBhvr>
                                        <p:cTn id="106" dur="166" decel="50000">
                                          <p:stCondLst>
                                            <p:cond delay="1338"/>
                                          </p:stCondLst>
                                        </p:cTn>
                                        <p:tgtEl>
                                          <p:spTgt spid="4">
                                            <p:txEl>
                                              <p:pRg st="5" end="5"/>
                                            </p:txEl>
                                          </p:spTgt>
                                        </p:tgtEl>
                                      </p:cBhvr>
                                      <p:to x="100000" y="100000"/>
                                    </p:animScale>
                                    <p:animScale>
                                      <p:cBhvr>
                                        <p:cTn id="107" dur="26">
                                          <p:stCondLst>
                                            <p:cond delay="1642"/>
                                          </p:stCondLst>
                                        </p:cTn>
                                        <p:tgtEl>
                                          <p:spTgt spid="4">
                                            <p:txEl>
                                              <p:pRg st="5" end="5"/>
                                            </p:txEl>
                                          </p:spTgt>
                                        </p:tgtEl>
                                      </p:cBhvr>
                                      <p:to x="100000" y="90000"/>
                                    </p:animScale>
                                    <p:animScale>
                                      <p:cBhvr>
                                        <p:cTn id="108" dur="166" decel="50000">
                                          <p:stCondLst>
                                            <p:cond delay="1668"/>
                                          </p:stCondLst>
                                        </p:cTn>
                                        <p:tgtEl>
                                          <p:spTgt spid="4">
                                            <p:txEl>
                                              <p:pRg st="5" end="5"/>
                                            </p:txEl>
                                          </p:spTgt>
                                        </p:tgtEl>
                                      </p:cBhvr>
                                      <p:to x="100000" y="100000"/>
                                    </p:animScale>
                                    <p:animScale>
                                      <p:cBhvr>
                                        <p:cTn id="109" dur="26">
                                          <p:stCondLst>
                                            <p:cond delay="1808"/>
                                          </p:stCondLst>
                                        </p:cTn>
                                        <p:tgtEl>
                                          <p:spTgt spid="4">
                                            <p:txEl>
                                              <p:pRg st="5" end="5"/>
                                            </p:txEl>
                                          </p:spTgt>
                                        </p:tgtEl>
                                      </p:cBhvr>
                                      <p:to x="100000" y="95000"/>
                                    </p:animScale>
                                    <p:animScale>
                                      <p:cBhvr>
                                        <p:cTn id="110" dur="166" decel="50000">
                                          <p:stCondLst>
                                            <p:cond delay="1834"/>
                                          </p:stCondLst>
                                        </p:cTn>
                                        <p:tgtEl>
                                          <p:spTgt spid="4">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4">
                                            <p:txEl>
                                              <p:pRg st="6" end="6"/>
                                            </p:txEl>
                                          </p:spTgt>
                                        </p:tgtEl>
                                        <p:attrNameLst>
                                          <p:attrName>style.visibility</p:attrName>
                                        </p:attrNameLst>
                                      </p:cBhvr>
                                      <p:to>
                                        <p:strVal val="visible"/>
                                      </p:to>
                                    </p:set>
                                    <p:animEffect transition="in" filter="wipe(down)">
                                      <p:cBhvr>
                                        <p:cTn id="115" dur="580">
                                          <p:stCondLst>
                                            <p:cond delay="0"/>
                                          </p:stCondLst>
                                        </p:cTn>
                                        <p:tgtEl>
                                          <p:spTgt spid="4">
                                            <p:txEl>
                                              <p:pRg st="6" end="6"/>
                                            </p:txEl>
                                          </p:spTgt>
                                        </p:tgtEl>
                                      </p:cBhvr>
                                    </p:animEffect>
                                    <p:anim calcmode="lin" valueType="num">
                                      <p:cBhvr>
                                        <p:cTn id="116"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txEl>
                                              <p:pRg st="6" end="6"/>
                                            </p:txEl>
                                          </p:spTgt>
                                        </p:tgtEl>
                                      </p:cBhvr>
                                      <p:to x="100000" y="60000"/>
                                    </p:animScale>
                                    <p:animScale>
                                      <p:cBhvr>
                                        <p:cTn id="122" dur="166" decel="50000">
                                          <p:stCondLst>
                                            <p:cond delay="676"/>
                                          </p:stCondLst>
                                        </p:cTn>
                                        <p:tgtEl>
                                          <p:spTgt spid="4">
                                            <p:txEl>
                                              <p:pRg st="6" end="6"/>
                                            </p:txEl>
                                          </p:spTgt>
                                        </p:tgtEl>
                                      </p:cBhvr>
                                      <p:to x="100000" y="100000"/>
                                    </p:animScale>
                                    <p:animScale>
                                      <p:cBhvr>
                                        <p:cTn id="123" dur="26">
                                          <p:stCondLst>
                                            <p:cond delay="1312"/>
                                          </p:stCondLst>
                                        </p:cTn>
                                        <p:tgtEl>
                                          <p:spTgt spid="4">
                                            <p:txEl>
                                              <p:pRg st="6" end="6"/>
                                            </p:txEl>
                                          </p:spTgt>
                                        </p:tgtEl>
                                      </p:cBhvr>
                                      <p:to x="100000" y="80000"/>
                                    </p:animScale>
                                    <p:animScale>
                                      <p:cBhvr>
                                        <p:cTn id="124" dur="166" decel="50000">
                                          <p:stCondLst>
                                            <p:cond delay="1338"/>
                                          </p:stCondLst>
                                        </p:cTn>
                                        <p:tgtEl>
                                          <p:spTgt spid="4">
                                            <p:txEl>
                                              <p:pRg st="6" end="6"/>
                                            </p:txEl>
                                          </p:spTgt>
                                        </p:tgtEl>
                                      </p:cBhvr>
                                      <p:to x="100000" y="100000"/>
                                    </p:animScale>
                                    <p:animScale>
                                      <p:cBhvr>
                                        <p:cTn id="125" dur="26">
                                          <p:stCondLst>
                                            <p:cond delay="1642"/>
                                          </p:stCondLst>
                                        </p:cTn>
                                        <p:tgtEl>
                                          <p:spTgt spid="4">
                                            <p:txEl>
                                              <p:pRg st="6" end="6"/>
                                            </p:txEl>
                                          </p:spTgt>
                                        </p:tgtEl>
                                      </p:cBhvr>
                                      <p:to x="100000" y="90000"/>
                                    </p:animScale>
                                    <p:animScale>
                                      <p:cBhvr>
                                        <p:cTn id="126" dur="166" decel="50000">
                                          <p:stCondLst>
                                            <p:cond delay="1668"/>
                                          </p:stCondLst>
                                        </p:cTn>
                                        <p:tgtEl>
                                          <p:spTgt spid="4">
                                            <p:txEl>
                                              <p:pRg st="6" end="6"/>
                                            </p:txEl>
                                          </p:spTgt>
                                        </p:tgtEl>
                                      </p:cBhvr>
                                      <p:to x="100000" y="100000"/>
                                    </p:animScale>
                                    <p:animScale>
                                      <p:cBhvr>
                                        <p:cTn id="127" dur="26">
                                          <p:stCondLst>
                                            <p:cond delay="1808"/>
                                          </p:stCondLst>
                                        </p:cTn>
                                        <p:tgtEl>
                                          <p:spTgt spid="4">
                                            <p:txEl>
                                              <p:pRg st="6" end="6"/>
                                            </p:txEl>
                                          </p:spTgt>
                                        </p:tgtEl>
                                      </p:cBhvr>
                                      <p:to x="100000" y="95000"/>
                                    </p:animScale>
                                    <p:animScale>
                                      <p:cBhvr>
                                        <p:cTn id="128" dur="166" decel="50000">
                                          <p:stCondLst>
                                            <p:cond delay="1834"/>
                                          </p:stCondLst>
                                        </p:cTn>
                                        <p:tgtEl>
                                          <p:spTgt spid="4">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A3B0C-5B60-4A66-A00F-9AEC9216B8FA}"/>
              </a:ext>
            </a:extLst>
          </p:cNvPr>
          <p:cNvSpPr>
            <a:spLocks noGrp="1"/>
          </p:cNvSpPr>
          <p:nvPr>
            <p:ph type="title"/>
          </p:nvPr>
        </p:nvSpPr>
        <p:spPr>
          <a:xfrm>
            <a:off x="838200" y="365126"/>
            <a:ext cx="10515600" cy="1105866"/>
          </a:xfrm>
        </p:spPr>
        <p:txBody>
          <a:bodyPr>
            <a:normAutofit fontScale="90000"/>
          </a:bodyPr>
          <a:lstStyle/>
          <a:p>
            <a:pPr algn="ctr"/>
            <a:br>
              <a:rPr lang="en-GB" dirty="0"/>
            </a:br>
            <a:br>
              <a:rPr lang="en-GB" dirty="0"/>
            </a:br>
            <a:r>
              <a:rPr lang="en-GB" dirty="0"/>
              <a:t>11. Tell the story of Androcles and the Lion. </a:t>
            </a:r>
            <a:br>
              <a:rPr lang="en-GB" sz="2700" dirty="0"/>
            </a:br>
            <a:br>
              <a:rPr lang="en-GB" dirty="0"/>
            </a:br>
            <a:endParaRPr lang="en-GB" dirty="0"/>
          </a:p>
        </p:txBody>
      </p:sp>
      <p:pic>
        <p:nvPicPr>
          <p:cNvPr id="4" name="Content Placeholder 3">
            <a:extLst>
              <a:ext uri="{FF2B5EF4-FFF2-40B4-BE49-F238E27FC236}">
                <a16:creationId xmlns:a16="http://schemas.microsoft.com/office/drawing/2014/main" id="{FDF0B4E0-0B30-4461-9A00-E9042B4C29D2}"/>
              </a:ext>
            </a:extLst>
          </p:cNvPr>
          <p:cNvPicPr>
            <a:picLocks noGrp="1" noChangeAspect="1"/>
          </p:cNvPicPr>
          <p:nvPr>
            <p:ph idx="1"/>
          </p:nvPr>
        </p:nvPicPr>
        <p:blipFill>
          <a:blip r:embed="rId2"/>
          <a:stretch>
            <a:fillRect/>
          </a:stretch>
        </p:blipFill>
        <p:spPr>
          <a:xfrm>
            <a:off x="956602" y="1470992"/>
            <a:ext cx="3671668" cy="5187494"/>
          </a:xfrm>
          <a:prstGeom prst="rect">
            <a:avLst/>
          </a:prstGeom>
        </p:spPr>
      </p:pic>
      <p:sp>
        <p:nvSpPr>
          <p:cNvPr id="5" name="Rectangle 4">
            <a:extLst>
              <a:ext uri="{FF2B5EF4-FFF2-40B4-BE49-F238E27FC236}">
                <a16:creationId xmlns:a16="http://schemas.microsoft.com/office/drawing/2014/main" id="{41FBBFFD-ECE6-4262-A0B2-075FF1EEA95C}"/>
              </a:ext>
            </a:extLst>
          </p:cNvPr>
          <p:cNvSpPr/>
          <p:nvPr/>
        </p:nvSpPr>
        <p:spPr>
          <a:xfrm>
            <a:off x="5598942" y="2757268"/>
            <a:ext cx="5334101" cy="12183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hlinkClick r:id="rId3"/>
              </a:rPr>
              <a:t>https://www.youtube.com/watch?v=fjVmpfvfLAg</a:t>
            </a:r>
            <a:endParaRPr lang="en-GB" dirty="0"/>
          </a:p>
        </p:txBody>
      </p:sp>
    </p:spTree>
    <p:extLst>
      <p:ext uri="{BB962C8B-B14F-4D97-AF65-F5344CB8AC3E}">
        <p14:creationId xmlns:p14="http://schemas.microsoft.com/office/powerpoint/2010/main" val="1616563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891C-DF09-4B46-AA15-D9D224A0410F}"/>
              </a:ext>
            </a:extLst>
          </p:cNvPr>
          <p:cNvSpPr>
            <a:spLocks noGrp="1"/>
          </p:cNvSpPr>
          <p:nvPr>
            <p:ph type="title"/>
          </p:nvPr>
        </p:nvSpPr>
        <p:spPr/>
        <p:txBody>
          <a:bodyPr>
            <a:normAutofit/>
          </a:bodyPr>
          <a:lstStyle/>
          <a:p>
            <a:pPr algn="ctr"/>
            <a:r>
              <a:rPr lang="en-GB" sz="3600" dirty="0"/>
              <a:t>12. Relate four stories from the Bible in which a member of the cat family is mentioned.</a:t>
            </a:r>
          </a:p>
        </p:txBody>
      </p:sp>
      <p:sp>
        <p:nvSpPr>
          <p:cNvPr id="3" name="Content Placeholder 2">
            <a:extLst>
              <a:ext uri="{FF2B5EF4-FFF2-40B4-BE49-F238E27FC236}">
                <a16:creationId xmlns:a16="http://schemas.microsoft.com/office/drawing/2014/main" id="{54359F37-18D2-4F05-808C-4589BC051D5F}"/>
              </a:ext>
            </a:extLst>
          </p:cNvPr>
          <p:cNvSpPr>
            <a:spLocks noGrp="1"/>
          </p:cNvSpPr>
          <p:nvPr>
            <p:ph idx="1"/>
          </p:nvPr>
        </p:nvSpPr>
        <p:spPr/>
        <p:txBody>
          <a:bodyPr>
            <a:normAutofit lnSpcReduction="10000"/>
          </a:bodyPr>
          <a:lstStyle/>
          <a:p>
            <a:r>
              <a:rPr lang="en-GB" dirty="0"/>
              <a:t>Samson and the lion. (Judges 14)</a:t>
            </a:r>
          </a:p>
          <a:p>
            <a:r>
              <a:rPr lang="en-GB" dirty="0"/>
              <a:t>David killed a lion and a bear (1 Samuel 17:36)</a:t>
            </a:r>
          </a:p>
          <a:p>
            <a:r>
              <a:rPr lang="en-GB" dirty="0"/>
              <a:t>Lion killed a disobedient prophet. (1 Kings 13)</a:t>
            </a:r>
          </a:p>
          <a:p>
            <a:r>
              <a:rPr lang="en-GB" dirty="0" err="1"/>
              <a:t>Benaiah</a:t>
            </a:r>
            <a:r>
              <a:rPr lang="en-GB" dirty="0"/>
              <a:t> killed a lion in a snowy pit. (1 Chronicles 11:22)</a:t>
            </a:r>
          </a:p>
          <a:p>
            <a:r>
              <a:rPr lang="en-GB" dirty="0"/>
              <a:t>Calf and the lion will lie down together in heaven. (Isaiah 11:6,7)</a:t>
            </a:r>
          </a:p>
          <a:p>
            <a:r>
              <a:rPr lang="en-GB" dirty="0"/>
              <a:t>Can a leopard change his spots? (Jeremiah 13:23)</a:t>
            </a:r>
          </a:p>
          <a:p>
            <a:r>
              <a:rPr lang="en-GB" dirty="0"/>
              <a:t>Daniel and the Lion's Den (Daniel 6)</a:t>
            </a:r>
          </a:p>
          <a:p>
            <a:r>
              <a:rPr lang="en-GB" dirty="0"/>
              <a:t>Daniel's dream of the lion with wings and leopard with four heads. (Daniel 7)</a:t>
            </a:r>
          </a:p>
          <a:p>
            <a:endParaRPr lang="en-GB" dirty="0"/>
          </a:p>
        </p:txBody>
      </p:sp>
    </p:spTree>
    <p:extLst>
      <p:ext uri="{BB962C8B-B14F-4D97-AF65-F5344CB8AC3E}">
        <p14:creationId xmlns:p14="http://schemas.microsoft.com/office/powerpoint/2010/main" val="122741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414C-A3B7-43D8-BDE2-6256951797A0}"/>
              </a:ext>
            </a:extLst>
          </p:cNvPr>
          <p:cNvSpPr>
            <a:spLocks noGrp="1"/>
          </p:cNvSpPr>
          <p:nvPr>
            <p:ph type="title"/>
          </p:nvPr>
        </p:nvSpPr>
        <p:spPr/>
        <p:txBody>
          <a:bodyPr>
            <a:normAutofit fontScale="90000"/>
          </a:bodyPr>
          <a:lstStyle/>
          <a:p>
            <a:pPr algn="ctr"/>
            <a:br>
              <a:rPr lang="en-GB" b="1" dirty="0"/>
            </a:br>
            <a:r>
              <a:rPr lang="en-GB" b="1" dirty="0"/>
              <a:t>Cats Honour   -   Requirements</a:t>
            </a:r>
            <a:br>
              <a:rPr lang="en-GB" dirty="0"/>
            </a:br>
            <a:endParaRPr lang="en-GB" dirty="0"/>
          </a:p>
        </p:txBody>
      </p:sp>
      <p:sp>
        <p:nvSpPr>
          <p:cNvPr id="3" name="Content Placeholder 2">
            <a:extLst>
              <a:ext uri="{FF2B5EF4-FFF2-40B4-BE49-F238E27FC236}">
                <a16:creationId xmlns:a16="http://schemas.microsoft.com/office/drawing/2014/main" id="{767C3E48-DBBC-4D23-B0E5-99822E1AEF25}"/>
              </a:ext>
            </a:extLst>
          </p:cNvPr>
          <p:cNvSpPr>
            <a:spLocks noGrp="1"/>
          </p:cNvSpPr>
          <p:nvPr>
            <p:ph idx="1"/>
          </p:nvPr>
        </p:nvSpPr>
        <p:spPr/>
        <p:txBody>
          <a:bodyPr>
            <a:normAutofit fontScale="32500" lnSpcReduction="20000"/>
          </a:bodyPr>
          <a:lstStyle/>
          <a:p>
            <a:r>
              <a:rPr lang="en-GB" sz="4900" dirty="0"/>
              <a:t>1. What is the scientific name of the cat family?</a:t>
            </a:r>
          </a:p>
          <a:p>
            <a:r>
              <a:rPr lang="en-GB" sz="4900" dirty="0"/>
              <a:t>2. How is the structure of the paw similar in all cats?</a:t>
            </a:r>
          </a:p>
          <a:p>
            <a:r>
              <a:rPr lang="en-GB" sz="4900" dirty="0"/>
              <a:t>3. How are the eyes of all cats alike?</a:t>
            </a:r>
          </a:p>
          <a:p>
            <a:r>
              <a:rPr lang="en-GB" sz="4900" dirty="0"/>
              <a:t>4. What is the main food of the cat family? How are the cat's teeth fitted for this?</a:t>
            </a:r>
          </a:p>
          <a:p>
            <a:r>
              <a:rPr lang="en-GB" sz="4900" dirty="0"/>
              <a:t>5. Of what use are the cat's whiskers?</a:t>
            </a:r>
          </a:p>
          <a:p>
            <a:r>
              <a:rPr lang="en-GB" sz="4900" dirty="0"/>
              <a:t>6. How are the cat's ears protected?</a:t>
            </a:r>
          </a:p>
          <a:p>
            <a:r>
              <a:rPr lang="en-GB" sz="4900" dirty="0"/>
              <a:t>7. Identify from pictures or personal observation four kinds of domesticated cats. Describe each one's temperament.</a:t>
            </a:r>
          </a:p>
          <a:p>
            <a:r>
              <a:rPr lang="en-GB" sz="4900" dirty="0"/>
              <a:t>8. Of what benefit to man are domesticated cats?</a:t>
            </a:r>
          </a:p>
          <a:p>
            <a:r>
              <a:rPr lang="en-GB" sz="4900" dirty="0"/>
              <a:t>9. Identify from pictures or personal observation seven kinds of undomesticated cats. Tell in what part of the world they are found.</a:t>
            </a:r>
          </a:p>
          <a:p>
            <a:r>
              <a:rPr lang="en-GB" sz="4900" dirty="0"/>
              <a:t>10. What animal is known as the king of beasts? Why does it have that title? What is it's temperament really like?</a:t>
            </a:r>
          </a:p>
          <a:p>
            <a:r>
              <a:rPr lang="en-GB" sz="4900" dirty="0"/>
              <a:t>11. Tell the story of Androcles and the Lion.</a:t>
            </a:r>
          </a:p>
          <a:p>
            <a:r>
              <a:rPr lang="en-GB" sz="4900" dirty="0"/>
              <a:t>12. Relate four stories from the Bible in which a member of the cat family is mentioned.</a:t>
            </a:r>
          </a:p>
          <a:p>
            <a:endParaRPr lang="en-GB" dirty="0"/>
          </a:p>
        </p:txBody>
      </p:sp>
    </p:spTree>
    <p:extLst>
      <p:ext uri="{BB962C8B-B14F-4D97-AF65-F5344CB8AC3E}">
        <p14:creationId xmlns:p14="http://schemas.microsoft.com/office/powerpoint/2010/main" val="188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580">
                                          <p:stCondLst>
                                            <p:cond delay="0"/>
                                          </p:stCondLst>
                                        </p:cTn>
                                        <p:tgtEl>
                                          <p:spTgt spid="3">
                                            <p:txEl>
                                              <p:pRg st="9" end="9"/>
                                            </p:txEl>
                                          </p:spTgt>
                                        </p:tgtEl>
                                      </p:cBhvr>
                                    </p:animEffect>
                                    <p:anim calcmode="lin" valueType="num">
                                      <p:cBhvr>
                                        <p:cTn id="17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9" end="9"/>
                                            </p:txEl>
                                          </p:spTgt>
                                        </p:tgtEl>
                                      </p:cBhvr>
                                      <p:to x="100000" y="60000"/>
                                    </p:animScale>
                                    <p:animScale>
                                      <p:cBhvr>
                                        <p:cTn id="176" dur="166" decel="50000">
                                          <p:stCondLst>
                                            <p:cond delay="676"/>
                                          </p:stCondLst>
                                        </p:cTn>
                                        <p:tgtEl>
                                          <p:spTgt spid="3">
                                            <p:txEl>
                                              <p:pRg st="9" end="9"/>
                                            </p:txEl>
                                          </p:spTgt>
                                        </p:tgtEl>
                                      </p:cBhvr>
                                      <p:to x="100000" y="100000"/>
                                    </p:animScale>
                                    <p:animScale>
                                      <p:cBhvr>
                                        <p:cTn id="177" dur="26">
                                          <p:stCondLst>
                                            <p:cond delay="1312"/>
                                          </p:stCondLst>
                                        </p:cTn>
                                        <p:tgtEl>
                                          <p:spTgt spid="3">
                                            <p:txEl>
                                              <p:pRg st="9" end="9"/>
                                            </p:txEl>
                                          </p:spTgt>
                                        </p:tgtEl>
                                      </p:cBhvr>
                                      <p:to x="100000" y="80000"/>
                                    </p:animScale>
                                    <p:animScale>
                                      <p:cBhvr>
                                        <p:cTn id="178" dur="166" decel="50000">
                                          <p:stCondLst>
                                            <p:cond delay="1338"/>
                                          </p:stCondLst>
                                        </p:cTn>
                                        <p:tgtEl>
                                          <p:spTgt spid="3">
                                            <p:txEl>
                                              <p:pRg st="9" end="9"/>
                                            </p:txEl>
                                          </p:spTgt>
                                        </p:tgtEl>
                                      </p:cBhvr>
                                      <p:to x="100000" y="100000"/>
                                    </p:animScale>
                                    <p:animScale>
                                      <p:cBhvr>
                                        <p:cTn id="179" dur="26">
                                          <p:stCondLst>
                                            <p:cond delay="1642"/>
                                          </p:stCondLst>
                                        </p:cTn>
                                        <p:tgtEl>
                                          <p:spTgt spid="3">
                                            <p:txEl>
                                              <p:pRg st="9" end="9"/>
                                            </p:txEl>
                                          </p:spTgt>
                                        </p:tgtEl>
                                      </p:cBhvr>
                                      <p:to x="100000" y="90000"/>
                                    </p:animScale>
                                    <p:animScale>
                                      <p:cBhvr>
                                        <p:cTn id="180" dur="166" decel="50000">
                                          <p:stCondLst>
                                            <p:cond delay="1668"/>
                                          </p:stCondLst>
                                        </p:cTn>
                                        <p:tgtEl>
                                          <p:spTgt spid="3">
                                            <p:txEl>
                                              <p:pRg st="9" end="9"/>
                                            </p:txEl>
                                          </p:spTgt>
                                        </p:tgtEl>
                                      </p:cBhvr>
                                      <p:to x="100000" y="100000"/>
                                    </p:animScale>
                                    <p:animScale>
                                      <p:cBhvr>
                                        <p:cTn id="181" dur="26">
                                          <p:stCondLst>
                                            <p:cond delay="1808"/>
                                          </p:stCondLst>
                                        </p:cTn>
                                        <p:tgtEl>
                                          <p:spTgt spid="3">
                                            <p:txEl>
                                              <p:pRg st="9" end="9"/>
                                            </p:txEl>
                                          </p:spTgt>
                                        </p:tgtEl>
                                      </p:cBhvr>
                                      <p:to x="100000" y="95000"/>
                                    </p:animScale>
                                    <p:animScale>
                                      <p:cBhvr>
                                        <p:cTn id="182" dur="166" decel="50000">
                                          <p:stCondLst>
                                            <p:cond delay="1834"/>
                                          </p:stCondLst>
                                        </p:cTn>
                                        <p:tgtEl>
                                          <p:spTgt spid="3">
                                            <p:txEl>
                                              <p:pRg st="9" end="9"/>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3">
                                            <p:txEl>
                                              <p:pRg st="10" end="10"/>
                                            </p:txEl>
                                          </p:spTgt>
                                        </p:tgtEl>
                                        <p:attrNameLst>
                                          <p:attrName>style.visibility</p:attrName>
                                        </p:attrNameLst>
                                      </p:cBhvr>
                                      <p:to>
                                        <p:strVal val="visible"/>
                                      </p:to>
                                    </p:set>
                                    <p:animEffect transition="in" filter="wipe(down)">
                                      <p:cBhvr>
                                        <p:cTn id="187" dur="580">
                                          <p:stCondLst>
                                            <p:cond delay="0"/>
                                          </p:stCondLst>
                                        </p:cTn>
                                        <p:tgtEl>
                                          <p:spTgt spid="3">
                                            <p:txEl>
                                              <p:pRg st="10" end="10"/>
                                            </p:txEl>
                                          </p:spTgt>
                                        </p:tgtEl>
                                      </p:cBhvr>
                                    </p:animEffect>
                                    <p:anim calcmode="lin" valueType="num">
                                      <p:cBhvr>
                                        <p:cTn id="18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3">
                                            <p:txEl>
                                              <p:pRg st="10" end="10"/>
                                            </p:txEl>
                                          </p:spTgt>
                                        </p:tgtEl>
                                      </p:cBhvr>
                                      <p:to x="100000" y="60000"/>
                                    </p:animScale>
                                    <p:animScale>
                                      <p:cBhvr>
                                        <p:cTn id="194" dur="166" decel="50000">
                                          <p:stCondLst>
                                            <p:cond delay="676"/>
                                          </p:stCondLst>
                                        </p:cTn>
                                        <p:tgtEl>
                                          <p:spTgt spid="3">
                                            <p:txEl>
                                              <p:pRg st="10" end="10"/>
                                            </p:txEl>
                                          </p:spTgt>
                                        </p:tgtEl>
                                      </p:cBhvr>
                                      <p:to x="100000" y="100000"/>
                                    </p:animScale>
                                    <p:animScale>
                                      <p:cBhvr>
                                        <p:cTn id="195" dur="26">
                                          <p:stCondLst>
                                            <p:cond delay="1312"/>
                                          </p:stCondLst>
                                        </p:cTn>
                                        <p:tgtEl>
                                          <p:spTgt spid="3">
                                            <p:txEl>
                                              <p:pRg st="10" end="10"/>
                                            </p:txEl>
                                          </p:spTgt>
                                        </p:tgtEl>
                                      </p:cBhvr>
                                      <p:to x="100000" y="80000"/>
                                    </p:animScale>
                                    <p:animScale>
                                      <p:cBhvr>
                                        <p:cTn id="196" dur="166" decel="50000">
                                          <p:stCondLst>
                                            <p:cond delay="1338"/>
                                          </p:stCondLst>
                                        </p:cTn>
                                        <p:tgtEl>
                                          <p:spTgt spid="3">
                                            <p:txEl>
                                              <p:pRg st="10" end="10"/>
                                            </p:txEl>
                                          </p:spTgt>
                                        </p:tgtEl>
                                      </p:cBhvr>
                                      <p:to x="100000" y="100000"/>
                                    </p:animScale>
                                    <p:animScale>
                                      <p:cBhvr>
                                        <p:cTn id="197" dur="26">
                                          <p:stCondLst>
                                            <p:cond delay="1642"/>
                                          </p:stCondLst>
                                        </p:cTn>
                                        <p:tgtEl>
                                          <p:spTgt spid="3">
                                            <p:txEl>
                                              <p:pRg st="10" end="10"/>
                                            </p:txEl>
                                          </p:spTgt>
                                        </p:tgtEl>
                                      </p:cBhvr>
                                      <p:to x="100000" y="90000"/>
                                    </p:animScale>
                                    <p:animScale>
                                      <p:cBhvr>
                                        <p:cTn id="198" dur="166" decel="50000">
                                          <p:stCondLst>
                                            <p:cond delay="1668"/>
                                          </p:stCondLst>
                                        </p:cTn>
                                        <p:tgtEl>
                                          <p:spTgt spid="3">
                                            <p:txEl>
                                              <p:pRg st="10" end="10"/>
                                            </p:txEl>
                                          </p:spTgt>
                                        </p:tgtEl>
                                      </p:cBhvr>
                                      <p:to x="100000" y="100000"/>
                                    </p:animScale>
                                    <p:animScale>
                                      <p:cBhvr>
                                        <p:cTn id="199" dur="26">
                                          <p:stCondLst>
                                            <p:cond delay="1808"/>
                                          </p:stCondLst>
                                        </p:cTn>
                                        <p:tgtEl>
                                          <p:spTgt spid="3">
                                            <p:txEl>
                                              <p:pRg st="10" end="10"/>
                                            </p:txEl>
                                          </p:spTgt>
                                        </p:tgtEl>
                                      </p:cBhvr>
                                      <p:to x="100000" y="95000"/>
                                    </p:animScale>
                                    <p:animScale>
                                      <p:cBhvr>
                                        <p:cTn id="200" dur="166" decel="50000">
                                          <p:stCondLst>
                                            <p:cond delay="1834"/>
                                          </p:stCondLst>
                                        </p:cTn>
                                        <p:tgtEl>
                                          <p:spTgt spid="3">
                                            <p:txEl>
                                              <p:pRg st="10" end="10"/>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3">
                                            <p:txEl>
                                              <p:pRg st="11" end="11"/>
                                            </p:txEl>
                                          </p:spTgt>
                                        </p:tgtEl>
                                        <p:attrNameLst>
                                          <p:attrName>style.visibility</p:attrName>
                                        </p:attrNameLst>
                                      </p:cBhvr>
                                      <p:to>
                                        <p:strVal val="visible"/>
                                      </p:to>
                                    </p:set>
                                    <p:animEffect transition="in" filter="wipe(down)">
                                      <p:cBhvr>
                                        <p:cTn id="205" dur="580">
                                          <p:stCondLst>
                                            <p:cond delay="0"/>
                                          </p:stCondLst>
                                        </p:cTn>
                                        <p:tgtEl>
                                          <p:spTgt spid="3">
                                            <p:txEl>
                                              <p:pRg st="11" end="11"/>
                                            </p:txEl>
                                          </p:spTgt>
                                        </p:tgtEl>
                                      </p:cBhvr>
                                    </p:animEffect>
                                    <p:anim calcmode="lin" valueType="num">
                                      <p:cBhvr>
                                        <p:cTn id="206"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3">
                                            <p:txEl>
                                              <p:pRg st="11" end="11"/>
                                            </p:txEl>
                                          </p:spTgt>
                                        </p:tgtEl>
                                      </p:cBhvr>
                                      <p:to x="100000" y="60000"/>
                                    </p:animScale>
                                    <p:animScale>
                                      <p:cBhvr>
                                        <p:cTn id="212" dur="166" decel="50000">
                                          <p:stCondLst>
                                            <p:cond delay="676"/>
                                          </p:stCondLst>
                                        </p:cTn>
                                        <p:tgtEl>
                                          <p:spTgt spid="3">
                                            <p:txEl>
                                              <p:pRg st="11" end="11"/>
                                            </p:txEl>
                                          </p:spTgt>
                                        </p:tgtEl>
                                      </p:cBhvr>
                                      <p:to x="100000" y="100000"/>
                                    </p:animScale>
                                    <p:animScale>
                                      <p:cBhvr>
                                        <p:cTn id="213" dur="26">
                                          <p:stCondLst>
                                            <p:cond delay="1312"/>
                                          </p:stCondLst>
                                        </p:cTn>
                                        <p:tgtEl>
                                          <p:spTgt spid="3">
                                            <p:txEl>
                                              <p:pRg st="11" end="11"/>
                                            </p:txEl>
                                          </p:spTgt>
                                        </p:tgtEl>
                                      </p:cBhvr>
                                      <p:to x="100000" y="80000"/>
                                    </p:animScale>
                                    <p:animScale>
                                      <p:cBhvr>
                                        <p:cTn id="214" dur="166" decel="50000">
                                          <p:stCondLst>
                                            <p:cond delay="1338"/>
                                          </p:stCondLst>
                                        </p:cTn>
                                        <p:tgtEl>
                                          <p:spTgt spid="3">
                                            <p:txEl>
                                              <p:pRg st="11" end="11"/>
                                            </p:txEl>
                                          </p:spTgt>
                                        </p:tgtEl>
                                      </p:cBhvr>
                                      <p:to x="100000" y="100000"/>
                                    </p:animScale>
                                    <p:animScale>
                                      <p:cBhvr>
                                        <p:cTn id="215" dur="26">
                                          <p:stCondLst>
                                            <p:cond delay="1642"/>
                                          </p:stCondLst>
                                        </p:cTn>
                                        <p:tgtEl>
                                          <p:spTgt spid="3">
                                            <p:txEl>
                                              <p:pRg st="11" end="11"/>
                                            </p:txEl>
                                          </p:spTgt>
                                        </p:tgtEl>
                                      </p:cBhvr>
                                      <p:to x="100000" y="90000"/>
                                    </p:animScale>
                                    <p:animScale>
                                      <p:cBhvr>
                                        <p:cTn id="216" dur="166" decel="50000">
                                          <p:stCondLst>
                                            <p:cond delay="1668"/>
                                          </p:stCondLst>
                                        </p:cTn>
                                        <p:tgtEl>
                                          <p:spTgt spid="3">
                                            <p:txEl>
                                              <p:pRg st="11" end="11"/>
                                            </p:txEl>
                                          </p:spTgt>
                                        </p:tgtEl>
                                      </p:cBhvr>
                                      <p:to x="100000" y="100000"/>
                                    </p:animScale>
                                    <p:animScale>
                                      <p:cBhvr>
                                        <p:cTn id="217" dur="26">
                                          <p:stCondLst>
                                            <p:cond delay="1808"/>
                                          </p:stCondLst>
                                        </p:cTn>
                                        <p:tgtEl>
                                          <p:spTgt spid="3">
                                            <p:txEl>
                                              <p:pRg st="11" end="11"/>
                                            </p:txEl>
                                          </p:spTgt>
                                        </p:tgtEl>
                                      </p:cBhvr>
                                      <p:to x="100000" y="95000"/>
                                    </p:animScale>
                                    <p:animScale>
                                      <p:cBhvr>
                                        <p:cTn id="218" dur="166" decel="50000">
                                          <p:stCondLst>
                                            <p:cond delay="1834"/>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28C9-FFC2-4E3C-862C-573871899F6A}"/>
              </a:ext>
            </a:extLst>
          </p:cNvPr>
          <p:cNvSpPr>
            <a:spLocks noGrp="1"/>
          </p:cNvSpPr>
          <p:nvPr>
            <p:ph type="title"/>
          </p:nvPr>
        </p:nvSpPr>
        <p:spPr>
          <a:xfrm>
            <a:off x="801098" y="1396289"/>
            <a:ext cx="6387102" cy="1325563"/>
          </a:xfrm>
        </p:spPr>
        <p:txBody>
          <a:bodyPr>
            <a:normAutofit/>
          </a:bodyPr>
          <a:lstStyle/>
          <a:p>
            <a:r>
              <a:rPr lang="en-GB"/>
              <a:t>What is the scientific name of the cat family?</a:t>
            </a:r>
            <a:endParaRPr lang="en-GB" dirty="0"/>
          </a:p>
        </p:txBody>
      </p:sp>
      <p:sp>
        <p:nvSpPr>
          <p:cNvPr id="3" name="Content Placeholder 2">
            <a:extLst>
              <a:ext uri="{FF2B5EF4-FFF2-40B4-BE49-F238E27FC236}">
                <a16:creationId xmlns:a16="http://schemas.microsoft.com/office/drawing/2014/main" id="{C113D813-5BE6-4CF7-846D-1E7934E52785}"/>
              </a:ext>
            </a:extLst>
          </p:cNvPr>
          <p:cNvSpPr>
            <a:spLocks noGrp="1"/>
          </p:cNvSpPr>
          <p:nvPr>
            <p:ph idx="1"/>
          </p:nvPr>
        </p:nvSpPr>
        <p:spPr>
          <a:xfrm>
            <a:off x="805542" y="2871982"/>
            <a:ext cx="6382657" cy="3181684"/>
          </a:xfrm>
        </p:spPr>
        <p:txBody>
          <a:bodyPr anchor="t">
            <a:normAutofit/>
          </a:bodyPr>
          <a:lstStyle/>
          <a:p>
            <a:r>
              <a:rPr lang="en-GB" sz="1100"/>
              <a:t>Felidae is a family of mammals in the order Carnivora, colloquially referred to as cats. A member of this family is also called a felid. The term "cat" refers both to felids in general and specifically to the domestic cat</a:t>
            </a:r>
            <a:endParaRPr lang="en-GB" sz="1100" b="1"/>
          </a:p>
          <a:p>
            <a:pPr marL="0" indent="0">
              <a:buNone/>
            </a:pPr>
            <a:endParaRPr lang="en-GB" sz="1100" b="1"/>
          </a:p>
          <a:p>
            <a:r>
              <a:rPr lang="en-GB" sz="1100" b="1"/>
              <a:t>How is the structure of the paw similar in all cats</a:t>
            </a:r>
            <a:r>
              <a:rPr lang="en-GB" sz="1100"/>
              <a:t>? ... </a:t>
            </a:r>
            <a:r>
              <a:rPr lang="en-GB" sz="1100" b="1"/>
              <a:t>Cats</a:t>
            </a:r>
            <a:r>
              <a:rPr lang="en-GB" sz="1100"/>
              <a:t> have five toes on each of the front </a:t>
            </a:r>
            <a:r>
              <a:rPr lang="en-GB" sz="1100" b="1"/>
              <a:t>paws</a:t>
            </a:r>
            <a:r>
              <a:rPr lang="en-GB" sz="1100"/>
              <a:t>, and four toes on each of the back </a:t>
            </a:r>
            <a:r>
              <a:rPr lang="en-GB" sz="1100" b="1"/>
              <a:t>paws</a:t>
            </a:r>
            <a:r>
              <a:rPr lang="en-GB" sz="1100"/>
              <a:t>. Their claws are retractable, and they have soft pads on the bottom of each </a:t>
            </a:r>
            <a:r>
              <a:rPr lang="en-GB" sz="1100" b="1"/>
              <a:t>paw</a:t>
            </a:r>
            <a:r>
              <a:rPr lang="en-GB" sz="1100"/>
              <a:t>.</a:t>
            </a:r>
          </a:p>
          <a:p>
            <a:r>
              <a:rPr lang="en-GB" sz="1100" b="1">
                <a:hlinkClick r:id="rId2"/>
              </a:rPr>
              <a:t>Family</a:t>
            </a:r>
            <a:r>
              <a:rPr lang="en-GB" sz="1100" b="1"/>
              <a:t>: </a:t>
            </a:r>
            <a:r>
              <a:rPr lang="en-GB" sz="1100"/>
              <a:t>Felidae; </a:t>
            </a:r>
          </a:p>
          <a:p>
            <a:r>
              <a:rPr lang="en-GB" sz="1100" b="1">
                <a:hlinkClick r:id="rId3"/>
              </a:rPr>
              <a:t>Kingdom</a:t>
            </a:r>
            <a:r>
              <a:rPr lang="en-GB" sz="1100" b="1"/>
              <a:t>: </a:t>
            </a:r>
            <a:r>
              <a:rPr lang="en-GB" sz="1100"/>
              <a:t>Animal</a:t>
            </a:r>
          </a:p>
          <a:p>
            <a:r>
              <a:rPr lang="en-GB" sz="1100" b="1">
                <a:hlinkClick r:id="rId4"/>
              </a:rPr>
              <a:t>Order</a:t>
            </a:r>
            <a:r>
              <a:rPr lang="en-GB" sz="1100" b="1"/>
              <a:t>: </a:t>
            </a:r>
            <a:r>
              <a:rPr lang="en-GB" sz="1100"/>
              <a:t>Carnivora</a:t>
            </a:r>
          </a:p>
          <a:p>
            <a:r>
              <a:rPr lang="en-GB" sz="1100" b="1">
                <a:hlinkClick r:id="rId5"/>
              </a:rPr>
              <a:t>Class</a:t>
            </a:r>
            <a:r>
              <a:rPr lang="en-GB" sz="1100" b="1"/>
              <a:t>: </a:t>
            </a:r>
            <a:r>
              <a:rPr lang="en-GB" sz="1100"/>
              <a:t>Mammals</a:t>
            </a:r>
          </a:p>
          <a:p>
            <a:r>
              <a:rPr lang="en-GB" sz="1100" b="1">
                <a:hlinkClick r:id="rId6"/>
              </a:rPr>
              <a:t>Lifespan</a:t>
            </a:r>
            <a:r>
              <a:rPr lang="en-GB" sz="1100" b="1"/>
              <a:t>: </a:t>
            </a:r>
            <a:r>
              <a:rPr lang="en-GB" sz="1100">
                <a:hlinkClick r:id="rId7"/>
              </a:rPr>
              <a:t>Cat</a:t>
            </a:r>
            <a:r>
              <a:rPr lang="en-GB" sz="1100"/>
              <a:t>: 2 – 16 years, </a:t>
            </a:r>
            <a:r>
              <a:rPr lang="en-GB" sz="1100">
                <a:hlinkClick r:id="rId8"/>
              </a:rPr>
              <a:t>Lion</a:t>
            </a:r>
            <a:r>
              <a:rPr lang="en-GB" sz="1100"/>
              <a:t>: 10 – 14 years, </a:t>
            </a:r>
          </a:p>
          <a:p>
            <a:r>
              <a:rPr lang="en-GB" sz="1100" b="1">
                <a:hlinkClick r:id="rId9"/>
              </a:rPr>
              <a:t>Gestation period</a:t>
            </a:r>
            <a:r>
              <a:rPr lang="en-GB" sz="1100" b="1"/>
              <a:t>: </a:t>
            </a:r>
            <a:r>
              <a:rPr lang="en-GB" sz="1100">
                <a:hlinkClick r:id="rId10"/>
              </a:rPr>
              <a:t>Cat</a:t>
            </a:r>
            <a:r>
              <a:rPr lang="en-GB" sz="1100"/>
              <a:t>: 58 – 67 days, </a:t>
            </a:r>
            <a:r>
              <a:rPr lang="en-GB" sz="1100">
                <a:hlinkClick r:id="rId11"/>
              </a:rPr>
              <a:t>Lion</a:t>
            </a:r>
            <a:r>
              <a:rPr lang="en-GB" sz="1100"/>
              <a:t>: 110 days</a:t>
            </a:r>
          </a:p>
          <a:p>
            <a:endParaRPr lang="en-GB" sz="1100"/>
          </a:p>
        </p:txBody>
      </p:sp>
      <p:sp>
        <p:nvSpPr>
          <p:cNvPr id="21" name="Freeform: Shape 20">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FEB7F95-78C9-4CE9-8214-DEFAE0EE6B98}"/>
              </a:ext>
            </a:extLst>
          </p:cNvPr>
          <p:cNvPicPr>
            <a:picLocks noChangeAspect="1"/>
          </p:cNvPicPr>
          <p:nvPr/>
        </p:nvPicPr>
        <p:blipFill rotWithShape="1">
          <a:blip r:embed="rId12"/>
          <a:srcRect r="7963" b="1"/>
          <a:stretch/>
        </p:blipFill>
        <p:spPr>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23" name="Freeform: Shape 22">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21C27BE-2B4F-4687-8BDD-C2EB88522130}"/>
              </a:ext>
            </a:extLst>
          </p:cNvPr>
          <p:cNvPicPr>
            <a:picLocks noChangeAspect="1"/>
          </p:cNvPicPr>
          <p:nvPr/>
        </p:nvPicPr>
        <p:blipFill rotWithShape="1">
          <a:blip r:embed="rId13"/>
          <a:srcRect t="1561" r="-1" b="4872"/>
          <a:stretch/>
        </p:blipFill>
        <p:spPr>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52217793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983D93-6A87-4697-B290-524CDC7D0B3F}"/>
              </a:ext>
            </a:extLst>
          </p:cNvPr>
          <p:cNvPicPr>
            <a:picLocks noChangeAspect="1"/>
          </p:cNvPicPr>
          <p:nvPr/>
        </p:nvPicPr>
        <p:blipFill>
          <a:blip r:embed="rId2"/>
          <a:stretch>
            <a:fillRect/>
          </a:stretch>
        </p:blipFill>
        <p:spPr>
          <a:xfrm>
            <a:off x="9604783" y="5208656"/>
            <a:ext cx="1953391" cy="1103244"/>
          </a:xfrm>
          <a:prstGeom prst="rect">
            <a:avLst/>
          </a:prstGeom>
        </p:spPr>
      </p:pic>
      <p:pic>
        <p:nvPicPr>
          <p:cNvPr id="5" name="Picture 4">
            <a:extLst>
              <a:ext uri="{FF2B5EF4-FFF2-40B4-BE49-F238E27FC236}">
                <a16:creationId xmlns:a16="http://schemas.microsoft.com/office/drawing/2014/main" id="{A22F036B-7FBF-4AE9-AC36-33089CF16005}"/>
              </a:ext>
            </a:extLst>
          </p:cNvPr>
          <p:cNvPicPr>
            <a:picLocks noChangeAspect="1"/>
          </p:cNvPicPr>
          <p:nvPr/>
        </p:nvPicPr>
        <p:blipFill>
          <a:blip r:embed="rId3"/>
          <a:stretch>
            <a:fillRect/>
          </a:stretch>
        </p:blipFill>
        <p:spPr>
          <a:xfrm>
            <a:off x="316603" y="148073"/>
            <a:ext cx="1618216" cy="1517561"/>
          </a:xfrm>
          <a:prstGeom prst="rect">
            <a:avLst/>
          </a:prstGeom>
        </p:spPr>
      </p:pic>
      <p:sp>
        <p:nvSpPr>
          <p:cNvPr id="2" name="Title 1">
            <a:extLst>
              <a:ext uri="{FF2B5EF4-FFF2-40B4-BE49-F238E27FC236}">
                <a16:creationId xmlns:a16="http://schemas.microsoft.com/office/drawing/2014/main" id="{E8EDC90F-3105-4DB1-B661-EBEE68B96995}"/>
              </a:ext>
            </a:extLst>
          </p:cNvPr>
          <p:cNvSpPr>
            <a:spLocks noGrp="1"/>
          </p:cNvSpPr>
          <p:nvPr>
            <p:ph type="title"/>
          </p:nvPr>
        </p:nvSpPr>
        <p:spPr/>
        <p:txBody>
          <a:bodyPr/>
          <a:lstStyle/>
          <a:p>
            <a:r>
              <a:rPr lang="en-GB" dirty="0"/>
              <a:t>How are the eyes of all cats alike?</a:t>
            </a:r>
          </a:p>
        </p:txBody>
      </p:sp>
      <p:sp>
        <p:nvSpPr>
          <p:cNvPr id="3" name="Content Placeholder 2">
            <a:extLst>
              <a:ext uri="{FF2B5EF4-FFF2-40B4-BE49-F238E27FC236}">
                <a16:creationId xmlns:a16="http://schemas.microsoft.com/office/drawing/2014/main" id="{4CE17AA2-672D-4878-91FC-FDEC830A3D83}"/>
              </a:ext>
            </a:extLst>
          </p:cNvPr>
          <p:cNvSpPr>
            <a:spLocks noGrp="1"/>
          </p:cNvSpPr>
          <p:nvPr>
            <p:ph idx="1"/>
          </p:nvPr>
        </p:nvSpPr>
        <p:spPr/>
        <p:txBody>
          <a:bodyPr>
            <a:normAutofit fontScale="92500" lnSpcReduction="20000"/>
          </a:bodyPr>
          <a:lstStyle/>
          <a:p>
            <a:r>
              <a:rPr lang="en-GB" dirty="0"/>
              <a:t>Cat's pupils are wide open in the dark, and contract to slits when exposed to the light.</a:t>
            </a:r>
          </a:p>
          <a:p>
            <a:r>
              <a:rPr lang="en-GB" dirty="0"/>
              <a:t> The back of the eye is coated with a reflecting surface. </a:t>
            </a:r>
          </a:p>
          <a:p>
            <a:r>
              <a:rPr lang="en-GB" dirty="0"/>
              <a:t>In low light levels the cats pupil must be able to open as wide as possible, but also be able to contract to very small size to protect the sensitive retina in bright sunlight. </a:t>
            </a:r>
          </a:p>
          <a:p>
            <a:r>
              <a:rPr lang="en-GB" dirty="0"/>
              <a:t>In human eyes, this size variation of the pupil is controlled by a circular ciliary muscle, but this limits the amount of size variation. </a:t>
            </a:r>
          </a:p>
          <a:p>
            <a:r>
              <a:rPr lang="en-GB" dirty="0"/>
              <a:t>In cats however, the same process is controlled by two, shutter-like ciliary muscles, which gives the cat it’s characteristic slit-like pupil in bright light conditions. </a:t>
            </a:r>
          </a:p>
          <a:p>
            <a:r>
              <a:rPr lang="en-GB" dirty="0"/>
              <a:t>All cats pupils are therefore elliptical. However, the pupils of some (notably the ‘Big Cats’) appear more circular when dilated.</a:t>
            </a:r>
          </a:p>
        </p:txBody>
      </p:sp>
      <p:pic>
        <p:nvPicPr>
          <p:cNvPr id="4" name="Picture 3">
            <a:extLst>
              <a:ext uri="{FF2B5EF4-FFF2-40B4-BE49-F238E27FC236}">
                <a16:creationId xmlns:a16="http://schemas.microsoft.com/office/drawing/2014/main" id="{FC7D2548-5107-46E1-ACD7-4759B53F4E3B}"/>
              </a:ext>
            </a:extLst>
          </p:cNvPr>
          <p:cNvPicPr>
            <a:picLocks noChangeAspect="1"/>
          </p:cNvPicPr>
          <p:nvPr/>
        </p:nvPicPr>
        <p:blipFill>
          <a:blip r:embed="rId4"/>
          <a:stretch>
            <a:fillRect/>
          </a:stretch>
        </p:blipFill>
        <p:spPr>
          <a:xfrm>
            <a:off x="9094319" y="365125"/>
            <a:ext cx="1878481" cy="1162173"/>
          </a:xfrm>
          <a:prstGeom prst="rect">
            <a:avLst/>
          </a:prstGeom>
        </p:spPr>
      </p:pic>
    </p:spTree>
    <p:extLst>
      <p:ext uri="{BB962C8B-B14F-4D97-AF65-F5344CB8AC3E}">
        <p14:creationId xmlns:p14="http://schemas.microsoft.com/office/powerpoint/2010/main" val="411639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2A9E-0809-4B98-ACE7-9F8B95F4D729}"/>
              </a:ext>
            </a:extLst>
          </p:cNvPr>
          <p:cNvSpPr>
            <a:spLocks noGrp="1"/>
          </p:cNvSpPr>
          <p:nvPr>
            <p:ph type="title"/>
          </p:nvPr>
        </p:nvSpPr>
        <p:spPr>
          <a:xfrm>
            <a:off x="801098" y="1396289"/>
            <a:ext cx="5277333" cy="1325563"/>
          </a:xfrm>
        </p:spPr>
        <p:txBody>
          <a:bodyPr>
            <a:normAutofit/>
          </a:bodyPr>
          <a:lstStyle/>
          <a:p>
            <a:r>
              <a:rPr lang="en-GB" sz="2400"/>
              <a:t>3. What is the main food of the cat family? </a:t>
            </a:r>
            <a:br>
              <a:rPr lang="en-GB" sz="2400"/>
            </a:br>
            <a:r>
              <a:rPr lang="en-GB" sz="2400"/>
              <a:t>4. How are the cat's teeth fitted for this?</a:t>
            </a:r>
          </a:p>
        </p:txBody>
      </p:sp>
      <p:sp>
        <p:nvSpPr>
          <p:cNvPr id="3" name="Content Placeholder 2">
            <a:extLst>
              <a:ext uri="{FF2B5EF4-FFF2-40B4-BE49-F238E27FC236}">
                <a16:creationId xmlns:a16="http://schemas.microsoft.com/office/drawing/2014/main" id="{1392C3D9-33EB-4C4B-ACF0-77E9DB0B567C}"/>
              </a:ext>
            </a:extLst>
          </p:cNvPr>
          <p:cNvSpPr>
            <a:spLocks noGrp="1"/>
          </p:cNvSpPr>
          <p:nvPr>
            <p:ph idx="1"/>
          </p:nvPr>
        </p:nvSpPr>
        <p:spPr>
          <a:xfrm>
            <a:off x="805543" y="2871982"/>
            <a:ext cx="4558309" cy="3181684"/>
          </a:xfrm>
        </p:spPr>
        <p:txBody>
          <a:bodyPr anchor="t">
            <a:normAutofit/>
          </a:bodyPr>
          <a:lstStyle/>
          <a:p>
            <a:r>
              <a:rPr lang="en-GB" sz="1800"/>
              <a:t>The main food of the cat family is meat. They have four front canine teeth for biting and tearing, and knife-edged teeth on sides for cutting skin and muscle.</a:t>
            </a:r>
          </a:p>
        </p:txBody>
      </p:sp>
      <p:sp>
        <p:nvSpPr>
          <p:cNvPr id="11" name="Oval 10">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5005"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6114379-CEF2-4927-BEAC-763037C09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9597" y="2815229"/>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14C23C8-0D86-4D9E-A9C7-76291675C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603" y="1"/>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15C02A1-7CA9-4BA4-82E4-4D9B49032939}"/>
              </a:ext>
            </a:extLst>
          </p:cNvPr>
          <p:cNvPicPr>
            <a:picLocks noChangeAspect="1"/>
          </p:cNvPicPr>
          <p:nvPr/>
        </p:nvPicPr>
        <p:blipFill>
          <a:blip r:embed="rId2"/>
          <a:stretch>
            <a:fillRect/>
          </a:stretch>
        </p:blipFill>
        <p:spPr>
          <a:xfrm>
            <a:off x="9125732" y="297192"/>
            <a:ext cx="2478469" cy="2353443"/>
          </a:xfrm>
          <a:prstGeom prst="rect">
            <a:avLst/>
          </a:prstGeom>
        </p:spPr>
      </p:pic>
      <p:pic>
        <p:nvPicPr>
          <p:cNvPr id="4" name="Picture 3">
            <a:extLst>
              <a:ext uri="{FF2B5EF4-FFF2-40B4-BE49-F238E27FC236}">
                <a16:creationId xmlns:a16="http://schemas.microsoft.com/office/drawing/2014/main" id="{D573272D-D648-448F-85E8-BAC6A9ACA75E}"/>
              </a:ext>
            </a:extLst>
          </p:cNvPr>
          <p:cNvPicPr>
            <a:picLocks noChangeAspect="1"/>
          </p:cNvPicPr>
          <p:nvPr/>
        </p:nvPicPr>
        <p:blipFill>
          <a:blip r:embed="rId3"/>
          <a:stretch>
            <a:fillRect/>
          </a:stretch>
        </p:blipFill>
        <p:spPr>
          <a:xfrm>
            <a:off x="6757966" y="3314998"/>
            <a:ext cx="964158" cy="1882944"/>
          </a:xfrm>
          <a:prstGeom prst="rect">
            <a:avLst/>
          </a:prstGeom>
        </p:spPr>
      </p:pic>
      <p:sp>
        <p:nvSpPr>
          <p:cNvPr id="19" name="Freeform: Shape 18">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2248578-C6EF-47FB-8B88-AD65C2745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3088" y="4197206"/>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935D7A1-61DF-451A-8D9F-689AED41FE24}"/>
              </a:ext>
            </a:extLst>
          </p:cNvPr>
          <p:cNvPicPr>
            <a:picLocks noChangeAspect="1"/>
          </p:cNvPicPr>
          <p:nvPr/>
        </p:nvPicPr>
        <p:blipFill>
          <a:blip r:embed="rId4"/>
          <a:stretch>
            <a:fillRect/>
          </a:stretch>
        </p:blipFill>
        <p:spPr>
          <a:xfrm>
            <a:off x="9702431" y="4857750"/>
            <a:ext cx="2166973" cy="1825141"/>
          </a:xfrm>
          <a:prstGeom prst="rect">
            <a:avLst/>
          </a:prstGeom>
        </p:spPr>
      </p:pic>
    </p:spTree>
    <p:extLst>
      <p:ext uri="{BB962C8B-B14F-4D97-AF65-F5344CB8AC3E}">
        <p14:creationId xmlns:p14="http://schemas.microsoft.com/office/powerpoint/2010/main" val="100040638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42EB-4D6A-45C3-B9E4-D9E46790C168}"/>
              </a:ext>
            </a:extLst>
          </p:cNvPr>
          <p:cNvSpPr>
            <a:spLocks noGrp="1"/>
          </p:cNvSpPr>
          <p:nvPr>
            <p:ph type="title"/>
          </p:nvPr>
        </p:nvSpPr>
        <p:spPr>
          <a:xfrm>
            <a:off x="6940295" y="141552"/>
            <a:ext cx="4668257" cy="1325563"/>
          </a:xfrm>
        </p:spPr>
        <p:txBody>
          <a:bodyPr>
            <a:normAutofit/>
          </a:bodyPr>
          <a:lstStyle/>
          <a:p>
            <a:r>
              <a:rPr lang="en-GB" sz="2800" dirty="0"/>
              <a:t>5.  Of what use are the cat's whiskers?</a:t>
            </a:r>
            <a:br>
              <a:rPr lang="en-GB" sz="2800" dirty="0"/>
            </a:br>
            <a:r>
              <a:rPr lang="en-GB" sz="2800" dirty="0"/>
              <a:t> </a:t>
            </a:r>
          </a:p>
        </p:txBody>
      </p:sp>
      <p:sp>
        <p:nvSpPr>
          <p:cNvPr id="11" name="Freeform: Shape 1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5123D1C-E17A-4107-9340-48FB83ED225C}"/>
              </a:ext>
            </a:extLst>
          </p:cNvPr>
          <p:cNvPicPr>
            <a:picLocks noChangeAspect="1"/>
          </p:cNvPicPr>
          <p:nvPr/>
        </p:nvPicPr>
        <p:blipFill rotWithShape="1">
          <a:blip r:embed="rId2"/>
          <a:srcRect l="10915" r="15675"/>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Picture 3">
            <a:extLst>
              <a:ext uri="{FF2B5EF4-FFF2-40B4-BE49-F238E27FC236}">
                <a16:creationId xmlns:a16="http://schemas.microsoft.com/office/drawing/2014/main" id="{F5A152F9-A749-499C-B383-B527AA1D2A57}"/>
              </a:ext>
            </a:extLst>
          </p:cNvPr>
          <p:cNvPicPr>
            <a:picLocks noChangeAspect="1"/>
          </p:cNvPicPr>
          <p:nvPr/>
        </p:nvPicPr>
        <p:blipFill rotWithShape="1">
          <a:blip r:embed="rId3"/>
          <a:srcRect l="1862" r="12355" b="1"/>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6" name="Picture 5">
            <a:extLst>
              <a:ext uri="{FF2B5EF4-FFF2-40B4-BE49-F238E27FC236}">
                <a16:creationId xmlns:a16="http://schemas.microsoft.com/office/drawing/2014/main" id="{625B387F-8A89-4EA4-A74F-DE23CD795DBB}"/>
              </a:ext>
            </a:extLst>
          </p:cNvPr>
          <p:cNvPicPr>
            <a:picLocks noChangeAspect="1"/>
          </p:cNvPicPr>
          <p:nvPr/>
        </p:nvPicPr>
        <p:blipFill rotWithShape="1">
          <a:blip r:embed="rId4"/>
          <a:srcRect l="1093" r="2989" b="1"/>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Content Placeholder 2">
            <a:extLst>
              <a:ext uri="{FF2B5EF4-FFF2-40B4-BE49-F238E27FC236}">
                <a16:creationId xmlns:a16="http://schemas.microsoft.com/office/drawing/2014/main" id="{49B93685-61EC-4DC4-99B4-FED318396D2C}"/>
              </a:ext>
            </a:extLst>
          </p:cNvPr>
          <p:cNvSpPr>
            <a:spLocks noGrp="1"/>
          </p:cNvSpPr>
          <p:nvPr>
            <p:ph idx="1"/>
          </p:nvPr>
        </p:nvSpPr>
        <p:spPr>
          <a:xfrm>
            <a:off x="6940296" y="1467115"/>
            <a:ext cx="4668256" cy="4586550"/>
          </a:xfrm>
        </p:spPr>
        <p:txBody>
          <a:bodyPr anchor="t">
            <a:normAutofit/>
          </a:bodyPr>
          <a:lstStyle/>
          <a:p>
            <a:r>
              <a:rPr lang="en-GB" sz="1200" dirty="0"/>
              <a:t>Cat's whiskers are connected to sensitive nerves, and act like extra fingers for feeling things. </a:t>
            </a:r>
          </a:p>
          <a:p>
            <a:r>
              <a:rPr lang="en-GB" sz="1200" dirty="0"/>
              <a:t>The whiskers on the cat are specialized sensory hairs grouped in three specific locations on the cats head. </a:t>
            </a:r>
          </a:p>
          <a:p>
            <a:r>
              <a:rPr lang="en-GB" sz="1200" dirty="0"/>
              <a:t>The </a:t>
            </a:r>
            <a:r>
              <a:rPr lang="en-GB" sz="1200" dirty="0" err="1"/>
              <a:t>supercilary</a:t>
            </a:r>
            <a:r>
              <a:rPr lang="en-GB" sz="1200" dirty="0"/>
              <a:t> whiskers are positioned above the eyes, the genal whiskers to the rear of the cats cheek area and the </a:t>
            </a:r>
            <a:r>
              <a:rPr lang="en-GB" sz="1200" dirty="0" err="1"/>
              <a:t>mystacial</a:t>
            </a:r>
            <a:r>
              <a:rPr lang="en-GB" sz="1200" dirty="0"/>
              <a:t> whiskers, which are the longest and most prominent are located on either side of the cat's muzzle.</a:t>
            </a:r>
          </a:p>
          <a:p>
            <a:r>
              <a:rPr lang="en-GB" sz="1200" dirty="0"/>
              <a:t> The </a:t>
            </a:r>
            <a:r>
              <a:rPr lang="en-GB" sz="1200" dirty="0" err="1"/>
              <a:t>mystacial</a:t>
            </a:r>
            <a:r>
              <a:rPr lang="en-GB" sz="1200" dirty="0"/>
              <a:t> whiskers are primarily used as an alternative sensing mechanism when the eyes are no longer effective (i.e. in the dark). It is now believed that there is a link between sensory and visual input in the cat and that a degree of parallel processing takes place within the brain.</a:t>
            </a:r>
          </a:p>
          <a:p>
            <a:r>
              <a:rPr lang="en-GB" sz="1200" dirty="0"/>
              <a:t> This can be demonstrated by simply touching the end of the whiskers – the automatic response is for the cat to blink.</a:t>
            </a:r>
          </a:p>
          <a:p>
            <a:r>
              <a:rPr lang="en-GB" sz="1200" dirty="0"/>
              <a:t>Interestingly, cheetahs, who mainly hunt by day, have less developed whiskers than many other 'night hunting' cats.</a:t>
            </a:r>
          </a:p>
          <a:p>
            <a:r>
              <a:rPr lang="en-GB" sz="1200" dirty="0"/>
              <a:t>Cats are able to change the position of their whiskers depending on what they are doing - at rest the whiskers are elongated, at 90% to the head, whilst when walking they are tilted forward to aid their sensing ability.</a:t>
            </a:r>
          </a:p>
        </p:txBody>
      </p:sp>
    </p:spTree>
    <p:extLst>
      <p:ext uri="{BB962C8B-B14F-4D97-AF65-F5344CB8AC3E}">
        <p14:creationId xmlns:p14="http://schemas.microsoft.com/office/powerpoint/2010/main" val="131837422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D554D-84BC-4B94-8219-8017F7E4DFC5}"/>
              </a:ext>
            </a:extLst>
          </p:cNvPr>
          <p:cNvSpPr>
            <a:spLocks noGrp="1"/>
          </p:cNvSpPr>
          <p:nvPr>
            <p:ph type="title"/>
          </p:nvPr>
        </p:nvSpPr>
        <p:spPr/>
        <p:txBody>
          <a:bodyPr/>
          <a:lstStyle/>
          <a:p>
            <a:pPr algn="ctr"/>
            <a:r>
              <a:rPr lang="en-GB" dirty="0"/>
              <a:t>6. How are the cat's ears protected?</a:t>
            </a:r>
          </a:p>
        </p:txBody>
      </p:sp>
      <p:sp>
        <p:nvSpPr>
          <p:cNvPr id="3" name="Content Placeholder 2">
            <a:extLst>
              <a:ext uri="{FF2B5EF4-FFF2-40B4-BE49-F238E27FC236}">
                <a16:creationId xmlns:a16="http://schemas.microsoft.com/office/drawing/2014/main" id="{3EF12F2A-D402-43AA-8E2F-7D58164D7C82}"/>
              </a:ext>
            </a:extLst>
          </p:cNvPr>
          <p:cNvSpPr>
            <a:spLocks noGrp="1"/>
          </p:cNvSpPr>
          <p:nvPr>
            <p:ph idx="1"/>
          </p:nvPr>
        </p:nvSpPr>
        <p:spPr/>
        <p:txBody>
          <a:bodyPr/>
          <a:lstStyle/>
          <a:p>
            <a:r>
              <a:rPr lang="en-GB" dirty="0"/>
              <a:t>Cats have hair on the inside of their ears to catch debris. Also, their ears can be folded down flat.</a:t>
            </a:r>
          </a:p>
        </p:txBody>
      </p:sp>
    </p:spTree>
    <p:extLst>
      <p:ext uri="{BB962C8B-B14F-4D97-AF65-F5344CB8AC3E}">
        <p14:creationId xmlns:p14="http://schemas.microsoft.com/office/powerpoint/2010/main" val="3208426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09A2-F9DB-4BCC-87A5-3E99745C1C6E}"/>
              </a:ext>
            </a:extLst>
          </p:cNvPr>
          <p:cNvSpPr>
            <a:spLocks noGrp="1"/>
          </p:cNvSpPr>
          <p:nvPr>
            <p:ph type="title"/>
          </p:nvPr>
        </p:nvSpPr>
        <p:spPr/>
        <p:txBody>
          <a:bodyPr>
            <a:normAutofit/>
          </a:bodyPr>
          <a:lstStyle/>
          <a:p>
            <a:pPr algn="ctr"/>
            <a:r>
              <a:rPr lang="en-GB" sz="3200" dirty="0"/>
              <a:t>7. Identify from pictures or personal observation four kinds of domesticated cats. Describe each one's temperament.</a:t>
            </a:r>
          </a:p>
        </p:txBody>
      </p:sp>
      <p:sp>
        <p:nvSpPr>
          <p:cNvPr id="3" name="Text Placeholder 2">
            <a:extLst>
              <a:ext uri="{FF2B5EF4-FFF2-40B4-BE49-F238E27FC236}">
                <a16:creationId xmlns:a16="http://schemas.microsoft.com/office/drawing/2014/main" id="{DB7A4773-8BBC-4EDE-9BDE-A9777628B07F}"/>
              </a:ext>
            </a:extLst>
          </p:cNvPr>
          <p:cNvSpPr>
            <a:spLocks noGrp="1"/>
          </p:cNvSpPr>
          <p:nvPr>
            <p:ph type="body" idx="1"/>
          </p:nvPr>
        </p:nvSpPr>
        <p:spPr>
          <a:xfrm>
            <a:off x="839788" y="1681162"/>
            <a:ext cx="5157787" cy="1989690"/>
          </a:xfrm>
        </p:spPr>
        <p:txBody>
          <a:bodyPr>
            <a:normAutofit/>
          </a:bodyPr>
          <a:lstStyle/>
          <a:p>
            <a:r>
              <a:rPr lang="en-GB" sz="1200" b="0" dirty="0"/>
              <a:t>Abyssinian has a distinctly ticked, tawny coat. It has large almond-shaped green or gold eyes with a fine dark line around them, and large ears. The coat is generally a warm golden </a:t>
            </a:r>
            <a:r>
              <a:rPr lang="en-GB" sz="1200" b="0" dirty="0" err="1"/>
              <a:t>color</a:t>
            </a:r>
            <a:r>
              <a:rPr lang="en-GB" sz="1200" b="0" dirty="0"/>
              <a:t>, but "</a:t>
            </a:r>
            <a:r>
              <a:rPr lang="en-GB" sz="1200" b="0" dirty="0" err="1"/>
              <a:t>Abbys</a:t>
            </a:r>
            <a:r>
              <a:rPr lang="en-GB" sz="1200" b="0" dirty="0"/>
              <a:t>" can also be blue, fawn, cinnamon and red. There is also a Silver Abyssinian variant whose coat shows shades of white, cream and grey. Abyssinians are very active, friendly, curious and playful, but are usually not "lap cats"; they are too preoccupied exploring and playing; they are "busy" cats, and can get bored and depressed without daily activity and attention. Many Abyssinians enjoy heights, and will explore their surroundings in three dimensions, from the floor to their owner's shoulders to the top of the highest furniture. They are highly intelligent, and probably the most independent of any domestic breed.</a:t>
            </a:r>
            <a:endParaRPr lang="en-GB" sz="1200" dirty="0"/>
          </a:p>
        </p:txBody>
      </p:sp>
      <p:sp>
        <p:nvSpPr>
          <p:cNvPr id="5" name="Text Placeholder 4">
            <a:extLst>
              <a:ext uri="{FF2B5EF4-FFF2-40B4-BE49-F238E27FC236}">
                <a16:creationId xmlns:a16="http://schemas.microsoft.com/office/drawing/2014/main" id="{74E5C923-72AD-4D85-907B-366EF52568D9}"/>
              </a:ext>
            </a:extLst>
          </p:cNvPr>
          <p:cNvSpPr>
            <a:spLocks noGrp="1"/>
          </p:cNvSpPr>
          <p:nvPr>
            <p:ph type="body" sz="quarter" idx="3"/>
          </p:nvPr>
        </p:nvSpPr>
        <p:spPr>
          <a:xfrm>
            <a:off x="6172200" y="1681162"/>
            <a:ext cx="5157787" cy="1582543"/>
          </a:xfrm>
        </p:spPr>
        <p:txBody>
          <a:bodyPr>
            <a:noAutofit/>
          </a:bodyPr>
          <a:lstStyle/>
          <a:p>
            <a:r>
              <a:rPr lang="en-GB" sz="1200" b="0" dirty="0"/>
              <a:t>Siamese: The Siamese temperament is legendary: like all Oriental cats Siamese are active, playful, extremely vocal and persistent in demanding attention. They usually get on well with other cats, especially other Siamese or related breeds, but they also have a great need for human companionship and often will engage in crazy antics to get the attention of their people. Siamese cats are generally believed to be highly intelligent, and their </a:t>
            </a:r>
            <a:r>
              <a:rPr lang="en-GB" sz="1200" b="0" dirty="0" err="1"/>
              <a:t>behavior</a:t>
            </a:r>
            <a:r>
              <a:rPr lang="en-GB" sz="1200" b="0" dirty="0"/>
              <a:t> usually reflects this. Siamese are often described as "dog-like" because of their loyalty, often attaching themselves to one human in a household, and their trainability—they can be taught to walk on a leash, fetch and perform tricks.</a:t>
            </a:r>
            <a:endParaRPr lang="en-GB" sz="1200" dirty="0"/>
          </a:p>
        </p:txBody>
      </p:sp>
      <p:pic>
        <p:nvPicPr>
          <p:cNvPr id="2050" name="Picture 2">
            <a:extLst>
              <a:ext uri="{FF2B5EF4-FFF2-40B4-BE49-F238E27FC236}">
                <a16:creationId xmlns:a16="http://schemas.microsoft.com/office/drawing/2014/main" id="{9E905852-C10F-41D6-88A7-A7D68A86B8B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993136" y="3735943"/>
            <a:ext cx="3335855" cy="25018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56E9B96-0A4D-4D25-BD98-4AEF1085E7DD}"/>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821637" y="3212781"/>
            <a:ext cx="2471990" cy="2976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563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a:extLst>
              <a:ext uri="{FF2B5EF4-FFF2-40B4-BE49-F238E27FC236}">
                <a16:creationId xmlns:a16="http://schemas.microsoft.com/office/drawing/2014/main" id="{78D64DFD-404F-4894-8EC2-EFE1DC0D1927}"/>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541"/>
          <a:stretch/>
        </p:blipFill>
        <p:spPr bwMode="auto">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55734F0E-8C02-4A75-BBD5-97AA39A1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05" r="18583"/>
          <a:stretch/>
        </p:blipFill>
        <p:spPr bwMode="auto">
          <a:xfrm>
            <a:off x="3207839" y="213304"/>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53F618-80D2-41F4-93E6-5A53EAC71ADE}"/>
              </a:ext>
            </a:extLst>
          </p:cNvPr>
          <p:cNvSpPr>
            <a:spLocks noGrp="1"/>
          </p:cNvSpPr>
          <p:nvPr>
            <p:ph type="title"/>
          </p:nvPr>
        </p:nvSpPr>
        <p:spPr>
          <a:xfrm>
            <a:off x="448056" y="681038"/>
            <a:ext cx="2804504" cy="2961266"/>
          </a:xfrm>
        </p:spPr>
        <p:txBody>
          <a:bodyPr vert="horz" lIns="91440" tIns="45720" rIns="91440" bIns="45720" rtlCol="0" anchor="ctr">
            <a:noAutofit/>
          </a:bodyPr>
          <a:lstStyle/>
          <a:p>
            <a:r>
              <a:rPr lang="en-GB" sz="1600" dirty="0"/>
              <a:t>Persians have an extremely long thick coat, short legs, a wide head with the ears set far apart, large eyes, and an extremely foreshortened muzzle.</a:t>
            </a:r>
            <a:br>
              <a:rPr lang="en-GB" sz="1600" dirty="0"/>
            </a:br>
            <a:r>
              <a:rPr lang="en-GB" sz="1600" dirty="0"/>
              <a:t>very gentle and easy-going cats, adapting well to changing environments. Their hair is too long for them to groom themselves, so they do require daily brushing, or their hair gets matted and tangled.</a:t>
            </a:r>
            <a:endParaRPr lang="en-US" sz="1600" kern="1200" dirty="0">
              <a:solidFill>
                <a:schemeClr val="tx1"/>
              </a:solidFill>
              <a:latin typeface="+mj-lt"/>
              <a:ea typeface="+mj-ea"/>
              <a:cs typeface="+mj-cs"/>
            </a:endParaRPr>
          </a:p>
        </p:txBody>
      </p:sp>
      <p:sp>
        <p:nvSpPr>
          <p:cNvPr id="79" name="Rectangle 78">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3677CF8A-1E31-4961-A3E7-F839F16A544B}"/>
              </a:ext>
            </a:extLst>
          </p:cNvPr>
          <p:cNvSpPr>
            <a:spLocks noGrp="1"/>
          </p:cNvSpPr>
          <p:nvPr>
            <p:ph type="body" sz="half" idx="2"/>
          </p:nvPr>
        </p:nvSpPr>
        <p:spPr>
          <a:xfrm>
            <a:off x="448056" y="3874404"/>
            <a:ext cx="2804504" cy="2302559"/>
          </a:xfrm>
        </p:spPr>
        <p:txBody>
          <a:bodyPr vert="horz" lIns="91440" tIns="45720" rIns="91440" bIns="45720" rtlCol="0">
            <a:normAutofit/>
          </a:bodyPr>
          <a:lstStyle/>
          <a:p>
            <a:pPr indent="-228600">
              <a:buFont typeface="Arial" panose="020B0604020202020204" pitchFamily="34" charset="0"/>
              <a:buChar char="•"/>
            </a:pPr>
            <a:r>
              <a:rPr lang="en-GB" dirty="0"/>
              <a:t>The Russian blue has a lean medium-sized body and a short, plush, blue coat.</a:t>
            </a:r>
          </a:p>
          <a:p>
            <a:pPr indent="-228600">
              <a:buFont typeface="Arial" panose="020B0604020202020204" pitchFamily="34" charset="0"/>
              <a:buChar char="•"/>
            </a:pPr>
            <a:r>
              <a:rPr lang="en-GB" dirty="0"/>
              <a:t>are highly intelligent and playful but tend to be shy around strangers. They also develop a close bond with their human companions.</a:t>
            </a:r>
            <a:endParaRPr lang="en-US" sz="1800" dirty="0"/>
          </a:p>
        </p:txBody>
      </p:sp>
      <p:sp>
        <p:nvSpPr>
          <p:cNvPr id="5" name="Rectangle 4">
            <a:extLst>
              <a:ext uri="{FF2B5EF4-FFF2-40B4-BE49-F238E27FC236}">
                <a16:creationId xmlns:a16="http://schemas.microsoft.com/office/drawing/2014/main" id="{6929A88A-C7A7-49E5-9110-D7B17AEA0821}"/>
              </a:ext>
            </a:extLst>
          </p:cNvPr>
          <p:cNvSpPr/>
          <p:nvPr/>
        </p:nvSpPr>
        <p:spPr>
          <a:xfrm flipH="1">
            <a:off x="4627667" y="6304011"/>
            <a:ext cx="1228104" cy="369332"/>
          </a:xfrm>
          <a:prstGeom prst="rect">
            <a:avLst/>
          </a:prstGeom>
        </p:spPr>
        <p:txBody>
          <a:bodyPr wrap="square">
            <a:spAutoFit/>
          </a:bodyPr>
          <a:lstStyle/>
          <a:p>
            <a:pPr>
              <a:spcAft>
                <a:spcPts val="600"/>
              </a:spcAft>
            </a:pPr>
            <a:r>
              <a:rPr lang="en-GB" b="0" i="0" dirty="0">
                <a:solidFill>
                  <a:schemeClr val="bg1"/>
                </a:solidFill>
                <a:effectLst/>
                <a:latin typeface="Arial" panose="020B0604020202020204" pitchFamily="34" charset="0"/>
              </a:rPr>
              <a:t>Persian</a:t>
            </a:r>
            <a:endParaRPr lang="en-GB" dirty="0">
              <a:solidFill>
                <a:schemeClr val="bg1"/>
              </a:solidFill>
            </a:endParaRPr>
          </a:p>
        </p:txBody>
      </p:sp>
      <p:sp>
        <p:nvSpPr>
          <p:cNvPr id="6" name="Rectangle 5">
            <a:extLst>
              <a:ext uri="{FF2B5EF4-FFF2-40B4-BE49-F238E27FC236}">
                <a16:creationId xmlns:a16="http://schemas.microsoft.com/office/drawing/2014/main" id="{92D9F793-EE6B-43B4-AEC4-8076E0F74DDE}"/>
              </a:ext>
            </a:extLst>
          </p:cNvPr>
          <p:cNvSpPr/>
          <p:nvPr/>
        </p:nvSpPr>
        <p:spPr>
          <a:xfrm>
            <a:off x="10538725" y="6400800"/>
            <a:ext cx="1544012" cy="369332"/>
          </a:xfrm>
          <a:prstGeom prst="rect">
            <a:avLst/>
          </a:prstGeom>
        </p:spPr>
        <p:txBody>
          <a:bodyPr wrap="none">
            <a:spAutoFit/>
          </a:bodyPr>
          <a:lstStyle/>
          <a:p>
            <a:pPr>
              <a:spcAft>
                <a:spcPts val="600"/>
              </a:spcAft>
            </a:pPr>
            <a:r>
              <a:rPr lang="en-GB" b="0" i="0" dirty="0">
                <a:solidFill>
                  <a:schemeClr val="bg1"/>
                </a:solidFill>
                <a:effectLst/>
                <a:latin typeface="Arial" panose="020B0604020202020204" pitchFamily="34" charset="0"/>
              </a:rPr>
              <a:t>Russian Blue</a:t>
            </a:r>
            <a:endParaRPr lang="en-GB">
              <a:solidFill>
                <a:schemeClr val="bg1"/>
              </a:solidFill>
            </a:endParaRPr>
          </a:p>
        </p:txBody>
      </p:sp>
    </p:spTree>
    <p:extLst>
      <p:ext uri="{BB962C8B-B14F-4D97-AF65-F5344CB8AC3E}">
        <p14:creationId xmlns:p14="http://schemas.microsoft.com/office/powerpoint/2010/main" val="2014022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1822</Words>
  <Application>Microsoft Office PowerPoint</Application>
  <PresentationFormat>Widescreen</PresentationFormat>
  <Paragraphs>88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CATS HONOUR   FELIDAE  </vt:lpstr>
      <vt:lpstr> Cats Honour   -   Requirements </vt:lpstr>
      <vt:lpstr>What is the scientific name of the cat family?</vt:lpstr>
      <vt:lpstr>How are the eyes of all cats alike?</vt:lpstr>
      <vt:lpstr>3. What is the main food of the cat family?  4. How are the cat's teeth fitted for this?</vt:lpstr>
      <vt:lpstr>5.  Of what use are the cat's whiskers?  </vt:lpstr>
      <vt:lpstr>6. How are the cat's ears protected?</vt:lpstr>
      <vt:lpstr>7. Identify from pictures or personal observation four kinds of domesticated cats. Describe each one's temperament.</vt:lpstr>
      <vt:lpstr>Persians have an extremely long thick coat, short legs, a wide head with the ears set far apart, large eyes, and an extremely foreshortened muzzle. very gentle and easy-going cats, adapting well to changing environments. Their hair is too long for them to groom themselves, so they do require daily brushing, or their hair gets matted and tangled.</vt:lpstr>
      <vt:lpstr> 8. Of what benefit to man are domesticated cats? </vt:lpstr>
      <vt:lpstr>  9. Identify from pictures or personal observation seven kinds of wild cats. Tell in what part of the world they are found. </vt:lpstr>
      <vt:lpstr>9. Identify from pictures or personal observation seven kinds of wild cats. Tell in what part of the world they are found.</vt:lpstr>
      <vt:lpstr>9. Identify from pictures or personal observation seven kinds of wild cats. Tell in what part of the world they are found.</vt:lpstr>
      <vt:lpstr>9. Identify from pictures or personal observation seven kinds of wild cats. Tell in what part of the world they are found.</vt:lpstr>
      <vt:lpstr>10. What animal is known as the king of beasts? Why does it have that title? What is it's temperament really like?</vt:lpstr>
      <vt:lpstr>  11. Tell the story of Androcles and the Lion.   </vt:lpstr>
      <vt:lpstr>12. Relate four stories from the Bible in which a member of the cat family is mentioned.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CATS HONOUR   FELIDAE  </dc:title>
  <dc:creator>I Charidza</dc:creator>
  <cp:lastModifiedBy>I Charidza</cp:lastModifiedBy>
  <cp:revision>7</cp:revision>
  <dcterms:created xsi:type="dcterms:W3CDTF">2020-05-28T22:36:30Z</dcterms:created>
  <dcterms:modified xsi:type="dcterms:W3CDTF">2020-05-29T11:49:50Z</dcterms:modified>
</cp:coreProperties>
</file>