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57" r:id="rId3"/>
    <p:sldId id="262" r:id="rId4"/>
    <p:sldId id="263" r:id="rId5"/>
    <p:sldId id="265" r:id="rId6"/>
    <p:sldId id="258" r:id="rId7"/>
    <p:sldId id="266" r:id="rId8"/>
    <p:sldId id="267" r:id="rId9"/>
    <p:sldId id="268" r:id="rId10"/>
    <p:sldId id="259" r:id="rId11"/>
    <p:sldId id="269" r:id="rId12"/>
    <p:sldId id="270" r:id="rId13"/>
    <p:sldId id="271" r:id="rId14"/>
    <p:sldId id="260" r:id="rId15"/>
    <p:sldId id="261" r:id="rId16"/>
    <p:sldId id="273" r:id="rId17"/>
    <p:sldId id="272" r:id="rId18"/>
    <p:sldId id="274"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4"/>
    <p:restoredTop sz="95816"/>
  </p:normalViewPr>
  <p:slideViewPr>
    <p:cSldViewPr snapToGrid="0" snapToObjects="1">
      <p:cViewPr varScale="1">
        <p:scale>
          <a:sx n="111" d="100"/>
          <a:sy n="111" d="100"/>
        </p:scale>
        <p:origin x="224" y="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30ABF-1999-5F4A-9C48-E2A4788A699E}" type="datetimeFigureOut">
              <a:rPr lang="en-US" smtClean="0"/>
              <a:t>5/22/20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7B1D5-196C-9F4A-A9D2-19C2ED67A0DF}" type="slidenum">
              <a:rPr lang="en-US" smtClean="0"/>
              <a:t>‹#›</a:t>
            </a:fld>
            <a:endParaRPr lang="en-US"/>
          </a:p>
        </p:txBody>
      </p:sp>
    </p:spTree>
    <p:extLst>
      <p:ext uri="{BB962C8B-B14F-4D97-AF65-F5344CB8AC3E}">
        <p14:creationId xmlns:p14="http://schemas.microsoft.com/office/powerpoint/2010/main" val="3903578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second 35 until it is necessary to stop.</a:t>
            </a:r>
          </a:p>
        </p:txBody>
      </p:sp>
      <p:sp>
        <p:nvSpPr>
          <p:cNvPr id="4" name="Slide Number Placeholder 3"/>
          <p:cNvSpPr>
            <a:spLocks noGrp="1"/>
          </p:cNvSpPr>
          <p:nvPr>
            <p:ph type="sldNum" sz="quarter" idx="5"/>
          </p:nvPr>
        </p:nvSpPr>
        <p:spPr/>
        <p:txBody>
          <a:bodyPr/>
          <a:lstStyle/>
          <a:p>
            <a:fld id="{7CA7B1D5-196C-9F4A-A9D2-19C2ED67A0DF}" type="slidenum">
              <a:rPr lang="en-US" smtClean="0"/>
              <a:t>17</a:t>
            </a:fld>
            <a:endParaRPr lang="en-US"/>
          </a:p>
        </p:txBody>
      </p:sp>
    </p:spTree>
    <p:extLst>
      <p:ext uri="{BB962C8B-B14F-4D97-AF65-F5344CB8AC3E}">
        <p14:creationId xmlns:p14="http://schemas.microsoft.com/office/powerpoint/2010/main" val="2050008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5/22/20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GB"/>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GB"/>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5/22/20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GB"/>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GB"/>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GB"/>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GB"/>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5/22/20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5/22/20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5/22/20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GB"/>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5/22/20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GB"/>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5/22/20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5/22/20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5/22/20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5/22/20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GB"/>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5/22/20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GB"/>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GB"/>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5/22/20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5/22/20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TZqFYtWCWXg?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ZBB7XIFgKcE?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AA9MD2ceOBI?feature=oembed" TargetMode="Externa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6Ew5jlbUQkY?feature=oembed"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qlMeOn2UQI0?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458E0-C7A6-BD45-8326-2296FD88063E}"/>
              </a:ext>
            </a:extLst>
          </p:cNvPr>
          <p:cNvSpPr>
            <a:spLocks noGrp="1"/>
          </p:cNvSpPr>
          <p:nvPr>
            <p:ph type="ctrTitle"/>
          </p:nvPr>
        </p:nvSpPr>
        <p:spPr/>
        <p:txBody>
          <a:bodyPr/>
          <a:lstStyle/>
          <a:p>
            <a:r>
              <a:rPr lang="en-US" sz="6600" dirty="0"/>
              <a:t>Co-operation Award</a:t>
            </a:r>
          </a:p>
        </p:txBody>
      </p:sp>
      <p:sp>
        <p:nvSpPr>
          <p:cNvPr id="3" name="Subtitle 2">
            <a:extLst>
              <a:ext uri="{FF2B5EF4-FFF2-40B4-BE49-F238E27FC236}">
                <a16:creationId xmlns:a16="http://schemas.microsoft.com/office/drawing/2014/main" id="{000B0917-C6F3-F247-B685-68B4664DEEDC}"/>
              </a:ext>
            </a:extLst>
          </p:cNvPr>
          <p:cNvSpPr>
            <a:spLocks noGrp="1"/>
          </p:cNvSpPr>
          <p:nvPr>
            <p:ph type="subTitle" idx="1"/>
          </p:nvPr>
        </p:nvSpPr>
        <p:spPr/>
        <p:txBody>
          <a:bodyPr/>
          <a:lstStyle/>
          <a:p>
            <a:r>
              <a:rPr lang="en-US" dirty="0"/>
              <a:t>Sunbeams</a:t>
            </a:r>
          </a:p>
        </p:txBody>
      </p:sp>
    </p:spTree>
    <p:extLst>
      <p:ext uri="{BB962C8B-B14F-4D97-AF65-F5344CB8AC3E}">
        <p14:creationId xmlns:p14="http://schemas.microsoft.com/office/powerpoint/2010/main" val="140213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4B0DD-03B9-AC4D-A838-462C1F1CD751}"/>
              </a:ext>
            </a:extLst>
          </p:cNvPr>
          <p:cNvSpPr>
            <a:spLocks noGrp="1"/>
          </p:cNvSpPr>
          <p:nvPr>
            <p:ph type="title"/>
          </p:nvPr>
        </p:nvSpPr>
        <p:spPr/>
        <p:txBody>
          <a:bodyPr/>
          <a:lstStyle/>
          <a:p>
            <a:r>
              <a:rPr lang="en-US" dirty="0"/>
              <a:t>Exodus 36 : 2 - 7</a:t>
            </a:r>
          </a:p>
        </p:txBody>
      </p:sp>
      <p:sp>
        <p:nvSpPr>
          <p:cNvPr id="3" name="Content Placeholder 2">
            <a:extLst>
              <a:ext uri="{FF2B5EF4-FFF2-40B4-BE49-F238E27FC236}">
                <a16:creationId xmlns:a16="http://schemas.microsoft.com/office/drawing/2014/main" id="{AF9F7DA0-3DCB-1A44-9216-7DE597F9FA82}"/>
              </a:ext>
            </a:extLst>
          </p:cNvPr>
          <p:cNvSpPr>
            <a:spLocks noGrp="1"/>
          </p:cNvSpPr>
          <p:nvPr>
            <p:ph idx="1"/>
          </p:nvPr>
        </p:nvSpPr>
        <p:spPr>
          <a:xfrm>
            <a:off x="417455" y="3142283"/>
            <a:ext cx="4166120" cy="2118219"/>
          </a:xfrm>
        </p:spPr>
        <p:txBody>
          <a:bodyPr>
            <a:noAutofit/>
          </a:bodyPr>
          <a:lstStyle/>
          <a:p>
            <a:pPr marL="0" indent="0">
              <a:buNone/>
            </a:pPr>
            <a:r>
              <a:rPr lang="en-GB" sz="2800" b="1" baseline="30000" dirty="0"/>
              <a:t>2 </a:t>
            </a:r>
            <a:r>
              <a:rPr lang="en-GB" sz="2800" dirty="0"/>
              <a:t>Then Moses called Bezalel, Oholiab and all the other skilled people to whom the Lord had given skills. And they came because they wanted to help with the work. </a:t>
            </a:r>
            <a:endParaRPr lang="en-US" sz="2800" dirty="0"/>
          </a:p>
        </p:txBody>
      </p:sp>
      <p:pic>
        <p:nvPicPr>
          <p:cNvPr id="7" name="Picture 6">
            <a:extLst>
              <a:ext uri="{FF2B5EF4-FFF2-40B4-BE49-F238E27FC236}">
                <a16:creationId xmlns:a16="http://schemas.microsoft.com/office/drawing/2014/main" id="{B841A547-5AE0-274A-A54C-ABA0E90899F2}"/>
              </a:ext>
            </a:extLst>
          </p:cNvPr>
          <p:cNvPicPr>
            <a:picLocks noChangeAspect="1"/>
          </p:cNvPicPr>
          <p:nvPr/>
        </p:nvPicPr>
        <p:blipFill>
          <a:blip r:embed="rId2"/>
          <a:stretch>
            <a:fillRect/>
          </a:stretch>
        </p:blipFill>
        <p:spPr>
          <a:xfrm>
            <a:off x="6404475" y="2016960"/>
            <a:ext cx="4808955" cy="4248688"/>
          </a:xfrm>
          <a:prstGeom prst="rect">
            <a:avLst/>
          </a:prstGeom>
        </p:spPr>
      </p:pic>
    </p:spTree>
    <p:extLst>
      <p:ext uri="{BB962C8B-B14F-4D97-AF65-F5344CB8AC3E}">
        <p14:creationId xmlns:p14="http://schemas.microsoft.com/office/powerpoint/2010/main" val="437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3B2D-C6A5-0B4B-8B6E-044BE559F137}"/>
              </a:ext>
            </a:extLst>
          </p:cNvPr>
          <p:cNvSpPr>
            <a:spLocks noGrp="1"/>
          </p:cNvSpPr>
          <p:nvPr>
            <p:ph type="title"/>
          </p:nvPr>
        </p:nvSpPr>
        <p:spPr/>
        <p:txBody>
          <a:bodyPr/>
          <a:lstStyle/>
          <a:p>
            <a:r>
              <a:rPr lang="en-US" dirty="0"/>
              <a:t>Exodus 36 : 2 - 7</a:t>
            </a:r>
          </a:p>
        </p:txBody>
      </p:sp>
      <p:sp>
        <p:nvSpPr>
          <p:cNvPr id="4" name="Rectangle 3">
            <a:extLst>
              <a:ext uri="{FF2B5EF4-FFF2-40B4-BE49-F238E27FC236}">
                <a16:creationId xmlns:a16="http://schemas.microsoft.com/office/drawing/2014/main" id="{CC04B9DE-A7C0-DA44-A139-C6D43D668206}"/>
              </a:ext>
            </a:extLst>
          </p:cNvPr>
          <p:cNvSpPr/>
          <p:nvPr/>
        </p:nvSpPr>
        <p:spPr>
          <a:xfrm>
            <a:off x="7064414" y="2303156"/>
            <a:ext cx="4082005" cy="3970318"/>
          </a:xfrm>
          <a:prstGeom prst="rect">
            <a:avLst/>
          </a:prstGeom>
        </p:spPr>
        <p:txBody>
          <a:bodyPr wrap="square">
            <a:spAutoFit/>
          </a:bodyPr>
          <a:lstStyle/>
          <a:p>
            <a:r>
              <a:rPr lang="en-GB" sz="2800" b="1" baseline="30000" dirty="0"/>
              <a:t>3 </a:t>
            </a:r>
            <a:r>
              <a:rPr lang="en-GB" sz="2800" dirty="0"/>
              <a:t>They received from Moses everything the people of Israel had brought as gifts to build the Holy Tent. The people continued to bring gifts each morning because they wanted to.</a:t>
            </a:r>
          </a:p>
        </p:txBody>
      </p:sp>
      <p:pic>
        <p:nvPicPr>
          <p:cNvPr id="5" name="Picture 4">
            <a:extLst>
              <a:ext uri="{FF2B5EF4-FFF2-40B4-BE49-F238E27FC236}">
                <a16:creationId xmlns:a16="http://schemas.microsoft.com/office/drawing/2014/main" id="{BCDE25FD-AC71-AB4E-AE26-8C200106489D}"/>
              </a:ext>
            </a:extLst>
          </p:cNvPr>
          <p:cNvPicPr>
            <a:picLocks noChangeAspect="1"/>
          </p:cNvPicPr>
          <p:nvPr/>
        </p:nvPicPr>
        <p:blipFill>
          <a:blip r:embed="rId2"/>
          <a:stretch>
            <a:fillRect/>
          </a:stretch>
        </p:blipFill>
        <p:spPr>
          <a:xfrm>
            <a:off x="810000" y="2705179"/>
            <a:ext cx="5381908" cy="2977989"/>
          </a:xfrm>
          <a:prstGeom prst="rect">
            <a:avLst/>
          </a:prstGeom>
        </p:spPr>
      </p:pic>
    </p:spTree>
    <p:extLst>
      <p:ext uri="{BB962C8B-B14F-4D97-AF65-F5344CB8AC3E}">
        <p14:creationId xmlns:p14="http://schemas.microsoft.com/office/powerpoint/2010/main" val="312262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1338-A121-9D41-B865-70C31E09FF20}"/>
              </a:ext>
            </a:extLst>
          </p:cNvPr>
          <p:cNvSpPr>
            <a:spLocks noGrp="1"/>
          </p:cNvSpPr>
          <p:nvPr>
            <p:ph type="title"/>
          </p:nvPr>
        </p:nvSpPr>
        <p:spPr/>
        <p:txBody>
          <a:bodyPr/>
          <a:lstStyle/>
          <a:p>
            <a:r>
              <a:rPr lang="en-US" dirty="0"/>
              <a:t>Exodus 36 : 2 - 7</a:t>
            </a:r>
          </a:p>
        </p:txBody>
      </p:sp>
      <p:sp>
        <p:nvSpPr>
          <p:cNvPr id="4" name="Rectangle 3">
            <a:extLst>
              <a:ext uri="{FF2B5EF4-FFF2-40B4-BE49-F238E27FC236}">
                <a16:creationId xmlns:a16="http://schemas.microsoft.com/office/drawing/2014/main" id="{166FDF5F-A85F-C248-85BD-A962C92F6A5D}"/>
              </a:ext>
            </a:extLst>
          </p:cNvPr>
          <p:cNvSpPr/>
          <p:nvPr/>
        </p:nvSpPr>
        <p:spPr>
          <a:xfrm>
            <a:off x="285509" y="2384723"/>
            <a:ext cx="4082005" cy="3416320"/>
          </a:xfrm>
          <a:prstGeom prst="rect">
            <a:avLst/>
          </a:prstGeom>
        </p:spPr>
        <p:txBody>
          <a:bodyPr wrap="square">
            <a:spAutoFit/>
          </a:bodyPr>
          <a:lstStyle/>
          <a:p>
            <a:r>
              <a:rPr lang="en-GB" sz="2400" dirty="0"/>
              <a:t> </a:t>
            </a:r>
            <a:r>
              <a:rPr lang="en-GB" sz="2400" b="1" baseline="30000" dirty="0"/>
              <a:t>4 </a:t>
            </a:r>
            <a:r>
              <a:rPr lang="en-GB" sz="2400" dirty="0"/>
              <a:t>So all the skilled workers left the work they were doing on the Holy Tent. And they went to speak to Moses. They said, </a:t>
            </a:r>
            <a:r>
              <a:rPr lang="en-GB" sz="2400" b="1" baseline="30000" dirty="0"/>
              <a:t>5 </a:t>
            </a:r>
            <a:r>
              <a:rPr lang="en-GB" sz="2400" dirty="0"/>
              <a:t>“The people are bringing more than we need to do the work the Lord commanded.”</a:t>
            </a:r>
          </a:p>
        </p:txBody>
      </p:sp>
      <p:pic>
        <p:nvPicPr>
          <p:cNvPr id="5" name="Picture 4">
            <a:extLst>
              <a:ext uri="{FF2B5EF4-FFF2-40B4-BE49-F238E27FC236}">
                <a16:creationId xmlns:a16="http://schemas.microsoft.com/office/drawing/2014/main" id="{84B13790-14FD-6E40-A51D-1E2EE3320E6F}"/>
              </a:ext>
            </a:extLst>
          </p:cNvPr>
          <p:cNvPicPr>
            <a:picLocks noChangeAspect="1"/>
          </p:cNvPicPr>
          <p:nvPr/>
        </p:nvPicPr>
        <p:blipFill rotWithShape="1">
          <a:blip r:embed="rId2"/>
          <a:srcRect l="2066" t="13942" r="65" b="5856"/>
          <a:stretch/>
        </p:blipFill>
        <p:spPr>
          <a:xfrm>
            <a:off x="5725808" y="2432574"/>
            <a:ext cx="5027073" cy="3416320"/>
          </a:xfrm>
          <a:prstGeom prst="rect">
            <a:avLst/>
          </a:prstGeom>
        </p:spPr>
      </p:pic>
    </p:spTree>
    <p:extLst>
      <p:ext uri="{BB962C8B-B14F-4D97-AF65-F5344CB8AC3E}">
        <p14:creationId xmlns:p14="http://schemas.microsoft.com/office/powerpoint/2010/main" val="148668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91D7-1EBE-254C-8ABD-0BDE423C7793}"/>
              </a:ext>
            </a:extLst>
          </p:cNvPr>
          <p:cNvSpPr>
            <a:spLocks noGrp="1"/>
          </p:cNvSpPr>
          <p:nvPr>
            <p:ph type="title"/>
          </p:nvPr>
        </p:nvSpPr>
        <p:spPr/>
        <p:txBody>
          <a:bodyPr/>
          <a:lstStyle/>
          <a:p>
            <a:r>
              <a:rPr lang="en-US" dirty="0"/>
              <a:t>Exodus 36 : 2 - 7</a:t>
            </a:r>
          </a:p>
        </p:txBody>
      </p:sp>
      <p:sp>
        <p:nvSpPr>
          <p:cNvPr id="4" name="Rectangle 3">
            <a:extLst>
              <a:ext uri="{FF2B5EF4-FFF2-40B4-BE49-F238E27FC236}">
                <a16:creationId xmlns:a16="http://schemas.microsoft.com/office/drawing/2014/main" id="{027A6C54-C1E0-4E46-A21D-7DFC81546DAD}"/>
              </a:ext>
            </a:extLst>
          </p:cNvPr>
          <p:cNvSpPr/>
          <p:nvPr/>
        </p:nvSpPr>
        <p:spPr>
          <a:xfrm>
            <a:off x="154328" y="2333685"/>
            <a:ext cx="6096000" cy="4524315"/>
          </a:xfrm>
          <a:prstGeom prst="rect">
            <a:avLst/>
          </a:prstGeom>
        </p:spPr>
        <p:txBody>
          <a:bodyPr>
            <a:spAutoFit/>
          </a:bodyPr>
          <a:lstStyle/>
          <a:p>
            <a:r>
              <a:rPr lang="en-GB" sz="3200" b="1" baseline="30000" dirty="0"/>
              <a:t>6 </a:t>
            </a:r>
            <a:r>
              <a:rPr lang="en-GB" sz="3200" dirty="0"/>
              <a:t>Then Moses sent this command throughout the camp: “No man or woman should make anything else as a gift for the Holy Tent.” So the people were kept from giving more. </a:t>
            </a:r>
            <a:r>
              <a:rPr lang="en-GB" sz="3200" b="1" baseline="30000" dirty="0"/>
              <a:t>7 </a:t>
            </a:r>
            <a:r>
              <a:rPr lang="en-GB" sz="3200" dirty="0"/>
              <a:t>What they had was already more than enough to do all the work.</a:t>
            </a:r>
          </a:p>
        </p:txBody>
      </p:sp>
      <p:pic>
        <p:nvPicPr>
          <p:cNvPr id="5" name="Picture 4">
            <a:extLst>
              <a:ext uri="{FF2B5EF4-FFF2-40B4-BE49-F238E27FC236}">
                <a16:creationId xmlns:a16="http://schemas.microsoft.com/office/drawing/2014/main" id="{B6739CD1-2BE5-6C46-96AF-4A5BE8439AAA}"/>
              </a:ext>
            </a:extLst>
          </p:cNvPr>
          <p:cNvPicPr>
            <a:picLocks noChangeAspect="1"/>
          </p:cNvPicPr>
          <p:nvPr/>
        </p:nvPicPr>
        <p:blipFill>
          <a:blip r:embed="rId2"/>
          <a:stretch>
            <a:fillRect/>
          </a:stretch>
        </p:blipFill>
        <p:spPr>
          <a:xfrm>
            <a:off x="6458674" y="2906760"/>
            <a:ext cx="4706550" cy="2950030"/>
          </a:xfrm>
          <a:prstGeom prst="rect">
            <a:avLst/>
          </a:prstGeom>
        </p:spPr>
      </p:pic>
    </p:spTree>
    <p:extLst>
      <p:ext uri="{BB962C8B-B14F-4D97-AF65-F5344CB8AC3E}">
        <p14:creationId xmlns:p14="http://schemas.microsoft.com/office/powerpoint/2010/main" val="231300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43179-4D16-4340-A423-73AD59E1C323}"/>
              </a:ext>
            </a:extLst>
          </p:cNvPr>
          <p:cNvSpPr>
            <a:spLocks noGrp="1"/>
          </p:cNvSpPr>
          <p:nvPr>
            <p:ph type="title"/>
          </p:nvPr>
        </p:nvSpPr>
        <p:spPr/>
        <p:txBody>
          <a:bodyPr/>
          <a:lstStyle/>
          <a:p>
            <a:r>
              <a:rPr lang="en-US" dirty="0"/>
              <a:t>What is co-operation?</a:t>
            </a:r>
          </a:p>
        </p:txBody>
      </p:sp>
      <p:sp>
        <p:nvSpPr>
          <p:cNvPr id="4" name="Rounded Rectangle 3">
            <a:extLst>
              <a:ext uri="{FF2B5EF4-FFF2-40B4-BE49-F238E27FC236}">
                <a16:creationId xmlns:a16="http://schemas.microsoft.com/office/drawing/2014/main" id="{C159B1C1-9947-A244-BE7D-286BA99CD37B}"/>
              </a:ext>
            </a:extLst>
          </p:cNvPr>
          <p:cNvSpPr/>
          <p:nvPr/>
        </p:nvSpPr>
        <p:spPr>
          <a:xfrm>
            <a:off x="509062" y="1970590"/>
            <a:ext cx="2801072" cy="2103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Working together</a:t>
            </a:r>
          </a:p>
        </p:txBody>
      </p:sp>
      <p:sp>
        <p:nvSpPr>
          <p:cNvPr id="9" name="Rounded Rectangle 8">
            <a:extLst>
              <a:ext uri="{FF2B5EF4-FFF2-40B4-BE49-F238E27FC236}">
                <a16:creationId xmlns:a16="http://schemas.microsoft.com/office/drawing/2014/main" id="{DF19C1D7-77F9-F240-ABB2-B67553E768AB}"/>
              </a:ext>
            </a:extLst>
          </p:cNvPr>
          <p:cNvSpPr/>
          <p:nvPr/>
        </p:nvSpPr>
        <p:spPr>
          <a:xfrm>
            <a:off x="8881865" y="1970590"/>
            <a:ext cx="2801072" cy="20429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Working in harmony</a:t>
            </a:r>
          </a:p>
        </p:txBody>
      </p:sp>
      <p:sp>
        <p:nvSpPr>
          <p:cNvPr id="10" name="Rounded Rectangle 9">
            <a:extLst>
              <a:ext uri="{FF2B5EF4-FFF2-40B4-BE49-F238E27FC236}">
                <a16:creationId xmlns:a16="http://schemas.microsoft.com/office/drawing/2014/main" id="{4D819898-9FEC-444B-834B-04584B4C8DF9}"/>
              </a:ext>
            </a:extLst>
          </p:cNvPr>
          <p:cNvSpPr/>
          <p:nvPr/>
        </p:nvSpPr>
        <p:spPr>
          <a:xfrm>
            <a:off x="4689677" y="4367881"/>
            <a:ext cx="2801072" cy="2042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Working side-by-by</a:t>
            </a:r>
          </a:p>
        </p:txBody>
      </p:sp>
      <p:pic>
        <p:nvPicPr>
          <p:cNvPr id="3" name="Picture 2">
            <a:extLst>
              <a:ext uri="{FF2B5EF4-FFF2-40B4-BE49-F238E27FC236}">
                <a16:creationId xmlns:a16="http://schemas.microsoft.com/office/drawing/2014/main" id="{B60247B0-AEB8-FD4A-8B7F-D562220BEFD7}"/>
              </a:ext>
            </a:extLst>
          </p:cNvPr>
          <p:cNvPicPr>
            <a:picLocks noChangeAspect="1"/>
          </p:cNvPicPr>
          <p:nvPr/>
        </p:nvPicPr>
        <p:blipFill rotWithShape="1">
          <a:blip r:embed="rId2"/>
          <a:srcRect r="862" b="9721"/>
          <a:stretch/>
        </p:blipFill>
        <p:spPr>
          <a:xfrm>
            <a:off x="289142" y="4268163"/>
            <a:ext cx="3240911" cy="2300622"/>
          </a:xfrm>
          <a:prstGeom prst="rect">
            <a:avLst/>
          </a:prstGeom>
        </p:spPr>
      </p:pic>
      <p:pic>
        <p:nvPicPr>
          <p:cNvPr id="5" name="Picture 4">
            <a:extLst>
              <a:ext uri="{FF2B5EF4-FFF2-40B4-BE49-F238E27FC236}">
                <a16:creationId xmlns:a16="http://schemas.microsoft.com/office/drawing/2014/main" id="{18FFDD75-DE74-B446-8089-4AE568A27A9A}"/>
              </a:ext>
            </a:extLst>
          </p:cNvPr>
          <p:cNvPicPr>
            <a:picLocks noChangeAspect="1"/>
          </p:cNvPicPr>
          <p:nvPr/>
        </p:nvPicPr>
        <p:blipFill>
          <a:blip r:embed="rId3"/>
          <a:stretch>
            <a:fillRect/>
          </a:stretch>
        </p:blipFill>
        <p:spPr>
          <a:xfrm>
            <a:off x="4984187" y="1970590"/>
            <a:ext cx="2223625" cy="2223625"/>
          </a:xfrm>
          <a:prstGeom prst="rect">
            <a:avLst/>
          </a:prstGeom>
        </p:spPr>
      </p:pic>
      <p:pic>
        <p:nvPicPr>
          <p:cNvPr id="6" name="Picture 5">
            <a:extLst>
              <a:ext uri="{FF2B5EF4-FFF2-40B4-BE49-F238E27FC236}">
                <a16:creationId xmlns:a16="http://schemas.microsoft.com/office/drawing/2014/main" id="{B5BD3148-C002-F74C-B21C-4A1236DB9774}"/>
              </a:ext>
            </a:extLst>
          </p:cNvPr>
          <p:cNvPicPr>
            <a:picLocks noChangeAspect="1"/>
          </p:cNvPicPr>
          <p:nvPr/>
        </p:nvPicPr>
        <p:blipFill>
          <a:blip r:embed="rId4"/>
          <a:stretch>
            <a:fillRect/>
          </a:stretch>
        </p:blipFill>
        <p:spPr>
          <a:xfrm>
            <a:off x="9170588" y="4353839"/>
            <a:ext cx="2223625" cy="2223625"/>
          </a:xfrm>
          <a:prstGeom prst="rect">
            <a:avLst/>
          </a:prstGeom>
        </p:spPr>
      </p:pic>
    </p:spTree>
    <p:extLst>
      <p:ext uri="{BB962C8B-B14F-4D97-AF65-F5344CB8AC3E}">
        <p14:creationId xmlns:p14="http://schemas.microsoft.com/office/powerpoint/2010/main" val="352251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4A9B-C8C7-2C49-919C-F15D460D0FB7}"/>
              </a:ext>
            </a:extLst>
          </p:cNvPr>
          <p:cNvSpPr>
            <a:spLocks noGrp="1"/>
          </p:cNvSpPr>
          <p:nvPr>
            <p:ph type="title"/>
          </p:nvPr>
        </p:nvSpPr>
        <p:spPr/>
        <p:txBody>
          <a:bodyPr/>
          <a:lstStyle/>
          <a:p>
            <a:r>
              <a:rPr lang="en-US" dirty="0"/>
              <a:t>Why is co-operation important in…</a:t>
            </a:r>
          </a:p>
        </p:txBody>
      </p:sp>
      <p:sp>
        <p:nvSpPr>
          <p:cNvPr id="4" name="Rounded Rectangle 3">
            <a:extLst>
              <a:ext uri="{FF2B5EF4-FFF2-40B4-BE49-F238E27FC236}">
                <a16:creationId xmlns:a16="http://schemas.microsoft.com/office/drawing/2014/main" id="{574D659F-D20C-2441-B265-79298D49FCB5}"/>
              </a:ext>
            </a:extLst>
          </p:cNvPr>
          <p:cNvSpPr/>
          <p:nvPr/>
        </p:nvSpPr>
        <p:spPr>
          <a:xfrm>
            <a:off x="536065" y="2148926"/>
            <a:ext cx="239618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Families?</a:t>
            </a:r>
          </a:p>
        </p:txBody>
      </p:sp>
      <p:sp>
        <p:nvSpPr>
          <p:cNvPr id="5" name="Rounded Rectangle 4">
            <a:extLst>
              <a:ext uri="{FF2B5EF4-FFF2-40B4-BE49-F238E27FC236}">
                <a16:creationId xmlns:a16="http://schemas.microsoft.com/office/drawing/2014/main" id="{CE226815-C810-2140-BC3E-0CA1C7E95B03}"/>
              </a:ext>
            </a:extLst>
          </p:cNvPr>
          <p:cNvSpPr/>
          <p:nvPr/>
        </p:nvSpPr>
        <p:spPr>
          <a:xfrm>
            <a:off x="4631574" y="2148926"/>
            <a:ext cx="239618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School?</a:t>
            </a:r>
          </a:p>
        </p:txBody>
      </p:sp>
      <p:sp>
        <p:nvSpPr>
          <p:cNvPr id="6" name="Rounded Rectangle 5">
            <a:extLst>
              <a:ext uri="{FF2B5EF4-FFF2-40B4-BE49-F238E27FC236}">
                <a16:creationId xmlns:a16="http://schemas.microsoft.com/office/drawing/2014/main" id="{7751D857-7122-0048-AC08-44EFD3EE8B9C}"/>
              </a:ext>
            </a:extLst>
          </p:cNvPr>
          <p:cNvSpPr/>
          <p:nvPr/>
        </p:nvSpPr>
        <p:spPr>
          <a:xfrm>
            <a:off x="8985811" y="2148926"/>
            <a:ext cx="239618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Church?</a:t>
            </a:r>
          </a:p>
        </p:txBody>
      </p:sp>
      <p:pic>
        <p:nvPicPr>
          <p:cNvPr id="3" name="Online Media 2" descr="Work Together as a Team S4 E5">
            <a:hlinkClick r:id="" action="ppaction://media"/>
            <a:extLst>
              <a:ext uri="{FF2B5EF4-FFF2-40B4-BE49-F238E27FC236}">
                <a16:creationId xmlns:a16="http://schemas.microsoft.com/office/drawing/2014/main" id="{963B8997-0591-794A-9964-137F9257E7DB}"/>
              </a:ext>
            </a:extLst>
          </p:cNvPr>
          <p:cNvPicPr>
            <a:picLocks noRot="1" noChangeAspect="1"/>
          </p:cNvPicPr>
          <p:nvPr>
            <a:videoFile r:link="rId1"/>
          </p:nvPr>
        </p:nvPicPr>
        <p:blipFill>
          <a:blip r:embed="rId3"/>
          <a:stretch>
            <a:fillRect/>
          </a:stretch>
        </p:blipFill>
        <p:spPr>
          <a:xfrm>
            <a:off x="2693043" y="2879203"/>
            <a:ext cx="6805913" cy="3828326"/>
          </a:xfrm>
          <a:prstGeom prst="rect">
            <a:avLst/>
          </a:prstGeom>
        </p:spPr>
      </p:pic>
    </p:spTree>
    <p:extLst>
      <p:ext uri="{BB962C8B-B14F-4D97-AF65-F5344CB8AC3E}">
        <p14:creationId xmlns:p14="http://schemas.microsoft.com/office/powerpoint/2010/main" val="13139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779D1-1D97-7C49-A325-08CB4979A1FF}"/>
              </a:ext>
            </a:extLst>
          </p:cNvPr>
          <p:cNvSpPr>
            <a:spLocks noGrp="1"/>
          </p:cNvSpPr>
          <p:nvPr>
            <p:ph type="title"/>
          </p:nvPr>
        </p:nvSpPr>
        <p:spPr/>
        <p:txBody>
          <a:bodyPr/>
          <a:lstStyle/>
          <a:p>
            <a:r>
              <a:rPr lang="en-US" dirty="0"/>
              <a:t>A Bible Story…</a:t>
            </a:r>
          </a:p>
        </p:txBody>
      </p:sp>
      <p:pic>
        <p:nvPicPr>
          <p:cNvPr id="4" name="Online Media 3" descr="Luke 5:17-26 Lego Movie about Cooperation">
            <a:hlinkClick r:id="" action="ppaction://media"/>
            <a:extLst>
              <a:ext uri="{FF2B5EF4-FFF2-40B4-BE49-F238E27FC236}">
                <a16:creationId xmlns:a16="http://schemas.microsoft.com/office/drawing/2014/main" id="{97799B42-60F9-9A44-ABEB-BF1B919D48C1}"/>
              </a:ext>
            </a:extLst>
          </p:cNvPr>
          <p:cNvPicPr>
            <a:picLocks noRot="1" noChangeAspect="1"/>
          </p:cNvPicPr>
          <p:nvPr>
            <a:videoFile r:link="rId1"/>
          </p:nvPr>
        </p:nvPicPr>
        <p:blipFill>
          <a:blip r:embed="rId3"/>
          <a:stretch>
            <a:fillRect/>
          </a:stretch>
        </p:blipFill>
        <p:spPr>
          <a:xfrm>
            <a:off x="1580021" y="1417638"/>
            <a:ext cx="9376737" cy="5274415"/>
          </a:xfrm>
          <a:prstGeom prst="rect">
            <a:avLst/>
          </a:prstGeom>
        </p:spPr>
      </p:pic>
    </p:spTree>
    <p:extLst>
      <p:ext uri="{BB962C8B-B14F-4D97-AF65-F5344CB8AC3E}">
        <p14:creationId xmlns:p14="http://schemas.microsoft.com/office/powerpoint/2010/main" val="41220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C8749-0A7A-4248-8039-1B480B985011}"/>
              </a:ext>
            </a:extLst>
          </p:cNvPr>
          <p:cNvSpPr>
            <a:spLocks noGrp="1"/>
          </p:cNvSpPr>
          <p:nvPr>
            <p:ph type="title"/>
          </p:nvPr>
        </p:nvSpPr>
        <p:spPr/>
        <p:txBody>
          <a:bodyPr/>
          <a:lstStyle/>
          <a:p>
            <a:r>
              <a:rPr lang="en-US" dirty="0"/>
              <a:t>A song…</a:t>
            </a:r>
          </a:p>
        </p:txBody>
      </p:sp>
      <p:pic>
        <p:nvPicPr>
          <p:cNvPr id="4" name="Online Media 3" descr="Let's Cooperate!">
            <a:hlinkClick r:id="" action="ppaction://media"/>
            <a:extLst>
              <a:ext uri="{FF2B5EF4-FFF2-40B4-BE49-F238E27FC236}">
                <a16:creationId xmlns:a16="http://schemas.microsoft.com/office/drawing/2014/main" id="{300C00E0-5A49-0947-ACD3-C6EA8334ACFE}"/>
              </a:ext>
            </a:extLst>
          </p:cNvPr>
          <p:cNvPicPr>
            <a:picLocks noRot="1" noChangeAspect="1"/>
          </p:cNvPicPr>
          <p:nvPr>
            <a:videoFile r:link="rId1"/>
          </p:nvPr>
        </p:nvPicPr>
        <p:blipFill>
          <a:blip r:embed="rId4"/>
          <a:stretch>
            <a:fillRect/>
          </a:stretch>
        </p:blipFill>
        <p:spPr>
          <a:xfrm>
            <a:off x="1596188" y="1417638"/>
            <a:ext cx="8999621" cy="5062287"/>
          </a:xfrm>
          <a:prstGeom prst="rect">
            <a:avLst/>
          </a:prstGeom>
        </p:spPr>
      </p:pic>
    </p:spTree>
    <p:extLst>
      <p:ext uri="{BB962C8B-B14F-4D97-AF65-F5344CB8AC3E}">
        <p14:creationId xmlns:p14="http://schemas.microsoft.com/office/powerpoint/2010/main" val="417508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3">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F7C0F8-5249-714F-8C23-86E327ED98EC}"/>
              </a:ext>
            </a:extLst>
          </p:cNvPr>
          <p:cNvSpPr>
            <a:spLocks noGrp="1"/>
          </p:cNvSpPr>
          <p:nvPr>
            <p:ph type="title"/>
          </p:nvPr>
        </p:nvSpPr>
        <p:spPr>
          <a:xfrm>
            <a:off x="451514" y="1800225"/>
            <a:ext cx="3444211" cy="4241136"/>
          </a:xfrm>
        </p:spPr>
        <p:txBody>
          <a:bodyPr vert="horz" lIns="91440" tIns="45720" rIns="91440" bIns="45720" rtlCol="0" anchor="t">
            <a:normAutofit/>
          </a:bodyPr>
          <a:lstStyle/>
          <a:p>
            <a:r>
              <a:rPr lang="en-US" sz="4400"/>
              <a:t>A game…</a:t>
            </a:r>
          </a:p>
        </p:txBody>
      </p:sp>
      <p:pic>
        <p:nvPicPr>
          <p:cNvPr id="4" name="Online Media 3" descr="Cooperative Games and Activities">
            <a:hlinkClick r:id="" action="ppaction://media"/>
            <a:extLst>
              <a:ext uri="{FF2B5EF4-FFF2-40B4-BE49-F238E27FC236}">
                <a16:creationId xmlns:a16="http://schemas.microsoft.com/office/drawing/2014/main" id="{E5E44DDA-C100-0D42-80FB-528D4D9291FD}"/>
              </a:ext>
            </a:extLst>
          </p:cNvPr>
          <p:cNvPicPr>
            <a:picLocks noRot="1" noChangeAspect="1"/>
          </p:cNvPicPr>
          <p:nvPr>
            <a:videoFile r:link="rId1"/>
          </p:nvPr>
        </p:nvPicPr>
        <p:blipFill>
          <a:blip r:embed="rId4"/>
          <a:stretch>
            <a:fillRect/>
          </a:stretch>
        </p:blipFill>
        <p:spPr>
          <a:xfrm>
            <a:off x="4071255" y="1800225"/>
            <a:ext cx="7932162" cy="4461839"/>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7389458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180DE8A2-73B1-4AFE-8FB9-BE4B66F39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E5ADB140-E61F-4DA4-A342-F5EF70772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12121"/>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C4657E1-05F0-B247-AEF0-0F75B75237E6}"/>
              </a:ext>
            </a:extLst>
          </p:cNvPr>
          <p:cNvSpPr>
            <a:spLocks noGrp="1"/>
          </p:cNvSpPr>
          <p:nvPr>
            <p:ph type="title"/>
          </p:nvPr>
        </p:nvSpPr>
        <p:spPr>
          <a:xfrm>
            <a:off x="451514" y="394943"/>
            <a:ext cx="11288972" cy="816637"/>
          </a:xfrm>
          <a:effectLst/>
        </p:spPr>
        <p:txBody>
          <a:bodyPr vert="horz" lIns="91440" tIns="45720" rIns="91440" bIns="45720" rtlCol="0" anchor="b">
            <a:normAutofit/>
          </a:bodyPr>
          <a:lstStyle/>
          <a:p>
            <a:r>
              <a:rPr lang="en-US" sz="3200">
                <a:solidFill>
                  <a:srgbClr val="FFFFFF"/>
                </a:solidFill>
              </a:rPr>
              <a:t>A craft…</a:t>
            </a:r>
          </a:p>
        </p:txBody>
      </p:sp>
      <p:pic>
        <p:nvPicPr>
          <p:cNvPr id="4" name="Online Media 3" descr="Spaghetti and Marshmallow Eiffel Tower">
            <a:hlinkClick r:id="" action="ppaction://media"/>
            <a:extLst>
              <a:ext uri="{FF2B5EF4-FFF2-40B4-BE49-F238E27FC236}">
                <a16:creationId xmlns:a16="http://schemas.microsoft.com/office/drawing/2014/main" id="{1A3B2180-4941-0842-81D5-0705450FD93B}"/>
              </a:ext>
            </a:extLst>
          </p:cNvPr>
          <p:cNvPicPr>
            <a:picLocks noRot="1" noChangeAspect="1"/>
          </p:cNvPicPr>
          <p:nvPr>
            <a:videoFile r:link="rId1"/>
          </p:nvPr>
        </p:nvPicPr>
        <p:blipFill>
          <a:blip r:embed="rId3"/>
          <a:stretch>
            <a:fillRect/>
          </a:stretch>
        </p:blipFill>
        <p:spPr>
          <a:xfrm>
            <a:off x="3066377" y="1887265"/>
            <a:ext cx="8836865" cy="497073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9724624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C9EC-F1BE-824F-A543-83E4E257661C}"/>
              </a:ext>
            </a:extLst>
          </p:cNvPr>
          <p:cNvSpPr>
            <a:spLocks noGrp="1"/>
          </p:cNvSpPr>
          <p:nvPr>
            <p:ph type="title"/>
          </p:nvPr>
        </p:nvSpPr>
        <p:spPr/>
        <p:txBody>
          <a:bodyPr/>
          <a:lstStyle/>
          <a:p>
            <a:r>
              <a:rPr lang="en-US" dirty="0"/>
              <a:t>Acts 4 : 32 – 37 (ICB)</a:t>
            </a:r>
          </a:p>
        </p:txBody>
      </p:sp>
      <p:sp>
        <p:nvSpPr>
          <p:cNvPr id="4" name="TextBox 3">
            <a:extLst>
              <a:ext uri="{FF2B5EF4-FFF2-40B4-BE49-F238E27FC236}">
                <a16:creationId xmlns:a16="http://schemas.microsoft.com/office/drawing/2014/main" id="{0CDB444C-8DB1-574D-81E5-248E5D775899}"/>
              </a:ext>
            </a:extLst>
          </p:cNvPr>
          <p:cNvSpPr txBox="1"/>
          <p:nvPr/>
        </p:nvSpPr>
        <p:spPr>
          <a:xfrm>
            <a:off x="602578" y="2482076"/>
            <a:ext cx="3694176" cy="3785652"/>
          </a:xfrm>
          <a:prstGeom prst="rect">
            <a:avLst/>
          </a:prstGeom>
          <a:noFill/>
        </p:spPr>
        <p:txBody>
          <a:bodyPr wrap="square" rtlCol="0">
            <a:spAutoFit/>
          </a:bodyPr>
          <a:lstStyle/>
          <a:p>
            <a:r>
              <a:rPr lang="en-GB" sz="2000" b="1" baseline="30000" dirty="0"/>
              <a:t> </a:t>
            </a:r>
            <a:r>
              <a:rPr lang="en-GB" sz="2400" dirty="0"/>
              <a:t>The group of believers were joined in their hearts, and they had the same spirit. </a:t>
            </a:r>
          </a:p>
          <a:p>
            <a:endParaRPr lang="en-GB" sz="2400" dirty="0"/>
          </a:p>
          <a:p>
            <a:r>
              <a:rPr lang="en-GB" sz="2400" dirty="0"/>
              <a:t>No person in the group said that the things he had were his own. Instead, they shared everything.</a:t>
            </a:r>
            <a:endParaRPr lang="en-GB" sz="2000" dirty="0"/>
          </a:p>
        </p:txBody>
      </p:sp>
      <p:pic>
        <p:nvPicPr>
          <p:cNvPr id="3" name="Picture 2">
            <a:extLst>
              <a:ext uri="{FF2B5EF4-FFF2-40B4-BE49-F238E27FC236}">
                <a16:creationId xmlns:a16="http://schemas.microsoft.com/office/drawing/2014/main" id="{8A674A3D-3F21-2A4D-BC14-F82102940238}"/>
              </a:ext>
            </a:extLst>
          </p:cNvPr>
          <p:cNvPicPr>
            <a:picLocks noChangeAspect="1"/>
          </p:cNvPicPr>
          <p:nvPr/>
        </p:nvPicPr>
        <p:blipFill rotWithShape="1">
          <a:blip r:embed="rId2"/>
          <a:srcRect l="27863" b="1558"/>
          <a:stretch/>
        </p:blipFill>
        <p:spPr>
          <a:xfrm>
            <a:off x="5726176" y="1910059"/>
            <a:ext cx="5863246" cy="4500753"/>
          </a:xfrm>
          <a:prstGeom prst="rect">
            <a:avLst/>
          </a:prstGeom>
        </p:spPr>
      </p:pic>
    </p:spTree>
    <p:extLst>
      <p:ext uri="{BB962C8B-B14F-4D97-AF65-F5344CB8AC3E}">
        <p14:creationId xmlns:p14="http://schemas.microsoft.com/office/powerpoint/2010/main" val="23085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146D4-E9A5-A94F-8C4C-9A04435FACEA}"/>
              </a:ext>
            </a:extLst>
          </p:cNvPr>
          <p:cNvSpPr>
            <a:spLocks noGrp="1"/>
          </p:cNvSpPr>
          <p:nvPr>
            <p:ph type="title"/>
          </p:nvPr>
        </p:nvSpPr>
        <p:spPr/>
        <p:txBody>
          <a:bodyPr/>
          <a:lstStyle/>
          <a:p>
            <a:r>
              <a:rPr lang="en-US" dirty="0"/>
              <a:t>Acts 4 : 32 – 37 (ICB)</a:t>
            </a:r>
          </a:p>
        </p:txBody>
      </p:sp>
      <p:sp>
        <p:nvSpPr>
          <p:cNvPr id="4" name="TextBox 3">
            <a:extLst>
              <a:ext uri="{FF2B5EF4-FFF2-40B4-BE49-F238E27FC236}">
                <a16:creationId xmlns:a16="http://schemas.microsoft.com/office/drawing/2014/main" id="{3FF9A5CC-63D3-494A-93E0-E074003C9482}"/>
              </a:ext>
            </a:extLst>
          </p:cNvPr>
          <p:cNvSpPr txBox="1"/>
          <p:nvPr/>
        </p:nvSpPr>
        <p:spPr>
          <a:xfrm>
            <a:off x="6886937" y="2076737"/>
            <a:ext cx="5114389" cy="4524315"/>
          </a:xfrm>
          <a:prstGeom prst="rect">
            <a:avLst/>
          </a:prstGeom>
          <a:noFill/>
        </p:spPr>
        <p:txBody>
          <a:bodyPr wrap="square" rtlCol="0">
            <a:spAutoFit/>
          </a:bodyPr>
          <a:lstStyle/>
          <a:p>
            <a:r>
              <a:rPr lang="en-GB" sz="2400" dirty="0"/>
              <a:t> </a:t>
            </a:r>
            <a:r>
              <a:rPr lang="en-GB" sz="3600" b="1" baseline="30000" dirty="0"/>
              <a:t>33 </a:t>
            </a:r>
            <a:r>
              <a:rPr lang="en-GB" sz="3600" dirty="0"/>
              <a:t>With great power the apostles were telling people that the Lord Jesus was truly raised from death. And God blessed all the believers very much.</a:t>
            </a:r>
            <a:endParaRPr lang="en-GB" sz="2400" dirty="0"/>
          </a:p>
        </p:txBody>
      </p:sp>
      <p:pic>
        <p:nvPicPr>
          <p:cNvPr id="5" name="Picture 4">
            <a:extLst>
              <a:ext uri="{FF2B5EF4-FFF2-40B4-BE49-F238E27FC236}">
                <a16:creationId xmlns:a16="http://schemas.microsoft.com/office/drawing/2014/main" id="{8A5996A3-D7BC-FE4A-A77D-1144BD9E1DFB}"/>
              </a:ext>
            </a:extLst>
          </p:cNvPr>
          <p:cNvPicPr>
            <a:picLocks noChangeAspect="1"/>
          </p:cNvPicPr>
          <p:nvPr/>
        </p:nvPicPr>
        <p:blipFill>
          <a:blip r:embed="rId2"/>
          <a:stretch>
            <a:fillRect/>
          </a:stretch>
        </p:blipFill>
        <p:spPr>
          <a:xfrm>
            <a:off x="994609" y="2141347"/>
            <a:ext cx="4459705" cy="4459705"/>
          </a:xfrm>
          <a:prstGeom prst="rect">
            <a:avLst/>
          </a:prstGeom>
        </p:spPr>
      </p:pic>
    </p:spTree>
    <p:extLst>
      <p:ext uri="{BB962C8B-B14F-4D97-AF65-F5344CB8AC3E}">
        <p14:creationId xmlns:p14="http://schemas.microsoft.com/office/powerpoint/2010/main" val="240735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120C-1E69-8346-975A-D8036F22198B}"/>
              </a:ext>
            </a:extLst>
          </p:cNvPr>
          <p:cNvSpPr>
            <a:spLocks noGrp="1"/>
          </p:cNvSpPr>
          <p:nvPr>
            <p:ph type="title"/>
          </p:nvPr>
        </p:nvSpPr>
        <p:spPr/>
        <p:txBody>
          <a:bodyPr/>
          <a:lstStyle/>
          <a:p>
            <a:r>
              <a:rPr lang="en-US" dirty="0"/>
              <a:t>Acts 4 : 32 – 37 (ICB)</a:t>
            </a:r>
          </a:p>
        </p:txBody>
      </p:sp>
      <p:sp>
        <p:nvSpPr>
          <p:cNvPr id="5" name="TextBox 4">
            <a:extLst>
              <a:ext uri="{FF2B5EF4-FFF2-40B4-BE49-F238E27FC236}">
                <a16:creationId xmlns:a16="http://schemas.microsoft.com/office/drawing/2014/main" id="{6E34C11D-9C01-D143-BDD9-8EF45B8DB2F9}"/>
              </a:ext>
            </a:extLst>
          </p:cNvPr>
          <p:cNvSpPr txBox="1"/>
          <p:nvPr/>
        </p:nvSpPr>
        <p:spPr>
          <a:xfrm>
            <a:off x="368648" y="2465398"/>
            <a:ext cx="3694174" cy="2308324"/>
          </a:xfrm>
          <a:prstGeom prst="rect">
            <a:avLst/>
          </a:prstGeom>
          <a:noFill/>
        </p:spPr>
        <p:txBody>
          <a:bodyPr wrap="square" rtlCol="0">
            <a:spAutoFit/>
          </a:bodyPr>
          <a:lstStyle/>
          <a:p>
            <a:r>
              <a:rPr lang="en-GB" dirty="0"/>
              <a:t> </a:t>
            </a:r>
            <a:r>
              <a:rPr lang="en-GB" sz="2400" b="1" baseline="30000" dirty="0"/>
              <a:t>34 </a:t>
            </a:r>
            <a:r>
              <a:rPr lang="en-GB" sz="2400" dirty="0"/>
              <a:t>They all received the things they needed. Everyone that owned fields or houses sold them. They brought the money </a:t>
            </a:r>
            <a:endParaRPr lang="en-GB" dirty="0"/>
          </a:p>
        </p:txBody>
      </p:sp>
      <p:sp>
        <p:nvSpPr>
          <p:cNvPr id="6" name="TextBox 5">
            <a:extLst>
              <a:ext uri="{FF2B5EF4-FFF2-40B4-BE49-F238E27FC236}">
                <a16:creationId xmlns:a16="http://schemas.microsoft.com/office/drawing/2014/main" id="{5F97D6D9-67A5-1D40-9034-9040BE21CAFB}"/>
              </a:ext>
            </a:extLst>
          </p:cNvPr>
          <p:cNvSpPr txBox="1"/>
          <p:nvPr/>
        </p:nvSpPr>
        <p:spPr>
          <a:xfrm>
            <a:off x="368648" y="4773722"/>
            <a:ext cx="4261104" cy="1815882"/>
          </a:xfrm>
          <a:prstGeom prst="rect">
            <a:avLst/>
          </a:prstGeom>
          <a:noFill/>
        </p:spPr>
        <p:txBody>
          <a:bodyPr wrap="square" rtlCol="0">
            <a:spAutoFit/>
          </a:bodyPr>
          <a:lstStyle/>
          <a:p>
            <a:r>
              <a:rPr lang="en-GB" sz="2800" b="1" baseline="30000" dirty="0"/>
              <a:t>35 </a:t>
            </a:r>
            <a:r>
              <a:rPr lang="en-GB" sz="2800" dirty="0"/>
              <a:t>and gave it to the apostles. Then each person was given the things he needed.</a:t>
            </a:r>
          </a:p>
        </p:txBody>
      </p:sp>
      <p:pic>
        <p:nvPicPr>
          <p:cNvPr id="8" name="Picture 7">
            <a:extLst>
              <a:ext uri="{FF2B5EF4-FFF2-40B4-BE49-F238E27FC236}">
                <a16:creationId xmlns:a16="http://schemas.microsoft.com/office/drawing/2014/main" id="{B108C2C2-5608-B940-8209-69A269D5FD47}"/>
              </a:ext>
            </a:extLst>
          </p:cNvPr>
          <p:cNvPicPr>
            <a:picLocks noChangeAspect="1"/>
          </p:cNvPicPr>
          <p:nvPr/>
        </p:nvPicPr>
        <p:blipFill>
          <a:blip r:embed="rId2"/>
          <a:stretch>
            <a:fillRect/>
          </a:stretch>
        </p:blipFill>
        <p:spPr>
          <a:xfrm>
            <a:off x="4369980" y="2084278"/>
            <a:ext cx="7518400" cy="4572000"/>
          </a:xfrm>
          <a:prstGeom prst="rect">
            <a:avLst/>
          </a:prstGeom>
        </p:spPr>
      </p:pic>
    </p:spTree>
    <p:extLst>
      <p:ext uri="{BB962C8B-B14F-4D97-AF65-F5344CB8AC3E}">
        <p14:creationId xmlns:p14="http://schemas.microsoft.com/office/powerpoint/2010/main" val="393003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73DE-BB6C-FB4E-B988-6CD0B90EA2BF}"/>
              </a:ext>
            </a:extLst>
          </p:cNvPr>
          <p:cNvSpPr>
            <a:spLocks noGrp="1"/>
          </p:cNvSpPr>
          <p:nvPr>
            <p:ph type="title"/>
          </p:nvPr>
        </p:nvSpPr>
        <p:spPr/>
        <p:txBody>
          <a:bodyPr/>
          <a:lstStyle/>
          <a:p>
            <a:r>
              <a:rPr lang="en-US" dirty="0"/>
              <a:t>Acts 4 : 32 – 37 (ICB)</a:t>
            </a:r>
          </a:p>
        </p:txBody>
      </p:sp>
      <p:sp>
        <p:nvSpPr>
          <p:cNvPr id="4" name="Rectangle 3">
            <a:extLst>
              <a:ext uri="{FF2B5EF4-FFF2-40B4-BE49-F238E27FC236}">
                <a16:creationId xmlns:a16="http://schemas.microsoft.com/office/drawing/2014/main" id="{389E10E5-E720-444D-A23D-02D09F44FA93}"/>
              </a:ext>
            </a:extLst>
          </p:cNvPr>
          <p:cNvSpPr/>
          <p:nvPr/>
        </p:nvSpPr>
        <p:spPr>
          <a:xfrm>
            <a:off x="7934104" y="2105924"/>
            <a:ext cx="3694176" cy="1938992"/>
          </a:xfrm>
          <a:prstGeom prst="rect">
            <a:avLst/>
          </a:prstGeom>
        </p:spPr>
        <p:txBody>
          <a:bodyPr wrap="square">
            <a:spAutoFit/>
          </a:bodyPr>
          <a:lstStyle/>
          <a:p>
            <a:r>
              <a:rPr lang="en-GB" sz="2000" b="1" baseline="30000" dirty="0"/>
              <a:t>36 </a:t>
            </a:r>
            <a:r>
              <a:rPr lang="en-GB" sz="2000" dirty="0"/>
              <a:t>One of the believers was named Joseph. The apostles called him Barnabas. (This name means “one who encourages.”) He was a Levite, born in Cyprus. </a:t>
            </a:r>
          </a:p>
        </p:txBody>
      </p:sp>
      <p:sp>
        <p:nvSpPr>
          <p:cNvPr id="5" name="Rectangle 4">
            <a:extLst>
              <a:ext uri="{FF2B5EF4-FFF2-40B4-BE49-F238E27FC236}">
                <a16:creationId xmlns:a16="http://schemas.microsoft.com/office/drawing/2014/main" id="{D4DB0B0B-11FD-5B4C-BB1A-4D131230B6D6}"/>
              </a:ext>
            </a:extLst>
          </p:cNvPr>
          <p:cNvSpPr/>
          <p:nvPr/>
        </p:nvSpPr>
        <p:spPr>
          <a:xfrm>
            <a:off x="7934104" y="4164043"/>
            <a:ext cx="3694176" cy="2246769"/>
          </a:xfrm>
          <a:prstGeom prst="rect">
            <a:avLst/>
          </a:prstGeom>
        </p:spPr>
        <p:txBody>
          <a:bodyPr wrap="square">
            <a:spAutoFit/>
          </a:bodyPr>
          <a:lstStyle/>
          <a:p>
            <a:r>
              <a:rPr lang="en-GB" sz="2800" b="1" baseline="30000" dirty="0"/>
              <a:t>37 </a:t>
            </a:r>
            <a:r>
              <a:rPr lang="en-GB" sz="2800" dirty="0"/>
              <a:t>Joseph owned a field. He sold it, brought the money, and gave it to the apostles.</a:t>
            </a:r>
            <a:endParaRPr lang="en-US" sz="2800" dirty="0"/>
          </a:p>
        </p:txBody>
      </p:sp>
      <p:pic>
        <p:nvPicPr>
          <p:cNvPr id="6" name="Picture 5">
            <a:extLst>
              <a:ext uri="{FF2B5EF4-FFF2-40B4-BE49-F238E27FC236}">
                <a16:creationId xmlns:a16="http://schemas.microsoft.com/office/drawing/2014/main" id="{FEDA548A-244C-1E48-B152-9D0C07161097}"/>
              </a:ext>
            </a:extLst>
          </p:cNvPr>
          <p:cNvPicPr>
            <a:picLocks noChangeAspect="1"/>
          </p:cNvPicPr>
          <p:nvPr/>
        </p:nvPicPr>
        <p:blipFill>
          <a:blip r:embed="rId2"/>
          <a:stretch>
            <a:fillRect/>
          </a:stretch>
        </p:blipFill>
        <p:spPr>
          <a:xfrm>
            <a:off x="563720" y="2136921"/>
            <a:ext cx="7207545" cy="4054244"/>
          </a:xfrm>
          <a:prstGeom prst="rect">
            <a:avLst/>
          </a:prstGeom>
        </p:spPr>
      </p:pic>
    </p:spTree>
    <p:extLst>
      <p:ext uri="{BB962C8B-B14F-4D97-AF65-F5344CB8AC3E}">
        <p14:creationId xmlns:p14="http://schemas.microsoft.com/office/powerpoint/2010/main" val="22932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4D750-E311-BF48-9D54-696C44712E09}"/>
              </a:ext>
            </a:extLst>
          </p:cNvPr>
          <p:cNvSpPr>
            <a:spLocks noGrp="1"/>
          </p:cNvSpPr>
          <p:nvPr>
            <p:ph type="title"/>
          </p:nvPr>
        </p:nvSpPr>
        <p:spPr/>
        <p:txBody>
          <a:bodyPr/>
          <a:lstStyle/>
          <a:p>
            <a:r>
              <a:rPr lang="en-US" dirty="0"/>
              <a:t>Exodus 35 : 20 – 29 (ICB)</a:t>
            </a:r>
          </a:p>
        </p:txBody>
      </p:sp>
      <p:sp>
        <p:nvSpPr>
          <p:cNvPr id="3" name="Content Placeholder 2">
            <a:extLst>
              <a:ext uri="{FF2B5EF4-FFF2-40B4-BE49-F238E27FC236}">
                <a16:creationId xmlns:a16="http://schemas.microsoft.com/office/drawing/2014/main" id="{36131A64-7B75-5C43-BE34-315C8E5A0B7A}"/>
              </a:ext>
            </a:extLst>
          </p:cNvPr>
          <p:cNvSpPr>
            <a:spLocks noGrp="1"/>
          </p:cNvSpPr>
          <p:nvPr>
            <p:ph idx="1"/>
          </p:nvPr>
        </p:nvSpPr>
        <p:spPr>
          <a:xfrm>
            <a:off x="483046" y="3346882"/>
            <a:ext cx="3764863" cy="1898300"/>
          </a:xfrm>
        </p:spPr>
        <p:txBody>
          <a:bodyPr>
            <a:noAutofit/>
          </a:bodyPr>
          <a:lstStyle/>
          <a:p>
            <a:pPr marL="0" indent="0">
              <a:buNone/>
            </a:pPr>
            <a:r>
              <a:rPr lang="en-GB" sz="2400" b="1" baseline="30000" dirty="0"/>
              <a:t>20 </a:t>
            </a:r>
            <a:r>
              <a:rPr lang="en-GB" sz="2400" dirty="0"/>
              <a:t>Then all the people of Israel went away from Moses.  </a:t>
            </a:r>
            <a:r>
              <a:rPr lang="en-GB" sz="2400" b="1" baseline="30000" dirty="0"/>
              <a:t>21 </a:t>
            </a:r>
            <a:r>
              <a:rPr lang="en-GB" sz="2400" dirty="0"/>
              <a:t>Everyone who wanted to give came and brought a gift to the Lord. These gifts were used for making the Meeting Tent, all the things in the Tent and the special clothes. </a:t>
            </a:r>
            <a:endParaRPr lang="en-US" sz="2400" dirty="0"/>
          </a:p>
        </p:txBody>
      </p:sp>
      <p:pic>
        <p:nvPicPr>
          <p:cNvPr id="7" name="Picture 6">
            <a:extLst>
              <a:ext uri="{FF2B5EF4-FFF2-40B4-BE49-F238E27FC236}">
                <a16:creationId xmlns:a16="http://schemas.microsoft.com/office/drawing/2014/main" id="{F1B1E538-2C50-A948-9817-9DCCA08AB3EA}"/>
              </a:ext>
            </a:extLst>
          </p:cNvPr>
          <p:cNvPicPr>
            <a:picLocks noChangeAspect="1"/>
          </p:cNvPicPr>
          <p:nvPr/>
        </p:nvPicPr>
        <p:blipFill>
          <a:blip r:embed="rId2"/>
          <a:stretch>
            <a:fillRect/>
          </a:stretch>
        </p:blipFill>
        <p:spPr>
          <a:xfrm>
            <a:off x="5374104" y="2094586"/>
            <a:ext cx="6334849" cy="4763414"/>
          </a:xfrm>
          <a:prstGeom prst="rect">
            <a:avLst/>
          </a:prstGeom>
        </p:spPr>
      </p:pic>
    </p:spTree>
    <p:extLst>
      <p:ext uri="{BB962C8B-B14F-4D97-AF65-F5344CB8AC3E}">
        <p14:creationId xmlns:p14="http://schemas.microsoft.com/office/powerpoint/2010/main" val="186560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4C893-2686-4145-9C7F-5C7B567BA8E0}"/>
              </a:ext>
            </a:extLst>
          </p:cNvPr>
          <p:cNvSpPr>
            <a:spLocks noGrp="1"/>
          </p:cNvSpPr>
          <p:nvPr>
            <p:ph type="title"/>
          </p:nvPr>
        </p:nvSpPr>
        <p:spPr/>
        <p:txBody>
          <a:bodyPr/>
          <a:lstStyle/>
          <a:p>
            <a:r>
              <a:rPr lang="en-US" dirty="0"/>
              <a:t>Exodus 35 : 20 – 29 (ICB)</a:t>
            </a:r>
          </a:p>
        </p:txBody>
      </p:sp>
      <p:sp>
        <p:nvSpPr>
          <p:cNvPr id="4" name="Rectangle 3">
            <a:extLst>
              <a:ext uri="{FF2B5EF4-FFF2-40B4-BE49-F238E27FC236}">
                <a16:creationId xmlns:a16="http://schemas.microsoft.com/office/drawing/2014/main" id="{7A96AE82-6737-4342-A145-6FE90F5F1EF7}"/>
              </a:ext>
            </a:extLst>
          </p:cNvPr>
          <p:cNvSpPr/>
          <p:nvPr/>
        </p:nvSpPr>
        <p:spPr>
          <a:xfrm>
            <a:off x="184584" y="2289045"/>
            <a:ext cx="6443241" cy="830997"/>
          </a:xfrm>
          <a:prstGeom prst="rect">
            <a:avLst/>
          </a:prstGeom>
        </p:spPr>
        <p:txBody>
          <a:bodyPr wrap="square">
            <a:spAutoFit/>
          </a:bodyPr>
          <a:lstStyle/>
          <a:p>
            <a:r>
              <a:rPr lang="en-GB" sz="2400" b="1" baseline="30000" dirty="0"/>
              <a:t>22 </a:t>
            </a:r>
            <a:r>
              <a:rPr lang="en-GB" sz="2400" dirty="0"/>
              <a:t>All the men and women who wanted to give brought gold jewellery of all kinds. </a:t>
            </a:r>
            <a:endParaRPr lang="en-US" sz="2400" dirty="0"/>
          </a:p>
        </p:txBody>
      </p:sp>
      <p:sp>
        <p:nvSpPr>
          <p:cNvPr id="5" name="Rectangle 4">
            <a:extLst>
              <a:ext uri="{FF2B5EF4-FFF2-40B4-BE49-F238E27FC236}">
                <a16:creationId xmlns:a16="http://schemas.microsoft.com/office/drawing/2014/main" id="{E3E4F8C6-2B28-D541-B5C8-70A16E2C4E74}"/>
              </a:ext>
            </a:extLst>
          </p:cNvPr>
          <p:cNvSpPr/>
          <p:nvPr/>
        </p:nvSpPr>
        <p:spPr>
          <a:xfrm>
            <a:off x="5089002" y="3429000"/>
            <a:ext cx="6096000" cy="1384995"/>
          </a:xfrm>
          <a:prstGeom prst="rect">
            <a:avLst/>
          </a:prstGeom>
        </p:spPr>
        <p:txBody>
          <a:bodyPr>
            <a:spAutoFit/>
          </a:bodyPr>
          <a:lstStyle/>
          <a:p>
            <a:r>
              <a:rPr lang="en-GB" sz="2800" dirty="0"/>
              <a:t>They brought pins, earrings, rings and bracelets. They all presented their gold to the Lord. </a:t>
            </a:r>
            <a:endParaRPr lang="en-US" sz="2800" dirty="0"/>
          </a:p>
        </p:txBody>
      </p:sp>
      <p:sp>
        <p:nvSpPr>
          <p:cNvPr id="6" name="Rectangle 5">
            <a:extLst>
              <a:ext uri="{FF2B5EF4-FFF2-40B4-BE49-F238E27FC236}">
                <a16:creationId xmlns:a16="http://schemas.microsoft.com/office/drawing/2014/main" id="{B0CF4D03-6CC2-7F40-856D-0B15252BF71F}"/>
              </a:ext>
            </a:extLst>
          </p:cNvPr>
          <p:cNvSpPr/>
          <p:nvPr/>
        </p:nvSpPr>
        <p:spPr>
          <a:xfrm>
            <a:off x="358205" y="5406742"/>
            <a:ext cx="6096000" cy="1200329"/>
          </a:xfrm>
          <a:prstGeom prst="rect">
            <a:avLst/>
          </a:prstGeom>
        </p:spPr>
        <p:txBody>
          <a:bodyPr>
            <a:spAutoFit/>
          </a:bodyPr>
          <a:lstStyle/>
          <a:p>
            <a:r>
              <a:rPr lang="en-GB" b="1" baseline="30000" dirty="0"/>
              <a:t>23 </a:t>
            </a:r>
            <a:r>
              <a:rPr lang="en-GB" dirty="0"/>
              <a:t>Everyone who had blue, purple and red thread, and fine linen came and gave it to the Lord. Anyone who had goat hair or male sheep skins </a:t>
            </a:r>
            <a:r>
              <a:rPr lang="en-GB" dirty="0" err="1"/>
              <a:t>colored</a:t>
            </a:r>
            <a:r>
              <a:rPr lang="en-GB" dirty="0"/>
              <a:t> red or fine leather brought them to the Lord. </a:t>
            </a:r>
            <a:endParaRPr lang="en-US" dirty="0"/>
          </a:p>
        </p:txBody>
      </p:sp>
      <p:pic>
        <p:nvPicPr>
          <p:cNvPr id="7" name="Picture 6">
            <a:extLst>
              <a:ext uri="{FF2B5EF4-FFF2-40B4-BE49-F238E27FC236}">
                <a16:creationId xmlns:a16="http://schemas.microsoft.com/office/drawing/2014/main" id="{B83EEB55-FB43-014F-805B-36C6BC5C5180}"/>
              </a:ext>
            </a:extLst>
          </p:cNvPr>
          <p:cNvPicPr>
            <a:picLocks noChangeAspect="1"/>
          </p:cNvPicPr>
          <p:nvPr/>
        </p:nvPicPr>
        <p:blipFill>
          <a:blip r:embed="rId2"/>
          <a:stretch>
            <a:fillRect/>
          </a:stretch>
        </p:blipFill>
        <p:spPr>
          <a:xfrm>
            <a:off x="8137002" y="2048535"/>
            <a:ext cx="2319622" cy="1333357"/>
          </a:xfrm>
          <a:prstGeom prst="rect">
            <a:avLst/>
          </a:prstGeom>
        </p:spPr>
      </p:pic>
      <p:pic>
        <p:nvPicPr>
          <p:cNvPr id="8" name="Picture 7">
            <a:extLst>
              <a:ext uri="{FF2B5EF4-FFF2-40B4-BE49-F238E27FC236}">
                <a16:creationId xmlns:a16="http://schemas.microsoft.com/office/drawing/2014/main" id="{88F370C7-FFA6-EE42-8B2D-36DD8E6E4714}"/>
              </a:ext>
            </a:extLst>
          </p:cNvPr>
          <p:cNvPicPr>
            <a:picLocks noChangeAspect="1"/>
          </p:cNvPicPr>
          <p:nvPr/>
        </p:nvPicPr>
        <p:blipFill>
          <a:blip r:embed="rId3"/>
          <a:stretch>
            <a:fillRect/>
          </a:stretch>
        </p:blipFill>
        <p:spPr>
          <a:xfrm>
            <a:off x="1403611" y="3123355"/>
            <a:ext cx="2651388" cy="2022666"/>
          </a:xfrm>
          <a:prstGeom prst="rect">
            <a:avLst/>
          </a:prstGeom>
        </p:spPr>
      </p:pic>
      <p:pic>
        <p:nvPicPr>
          <p:cNvPr id="9" name="Picture 8">
            <a:extLst>
              <a:ext uri="{FF2B5EF4-FFF2-40B4-BE49-F238E27FC236}">
                <a16:creationId xmlns:a16="http://schemas.microsoft.com/office/drawing/2014/main" id="{7287BDD8-9056-FB48-B663-FEB08123EB1D}"/>
              </a:ext>
            </a:extLst>
          </p:cNvPr>
          <p:cNvPicPr>
            <a:picLocks noChangeAspect="1"/>
          </p:cNvPicPr>
          <p:nvPr/>
        </p:nvPicPr>
        <p:blipFill>
          <a:blip r:embed="rId4"/>
          <a:stretch>
            <a:fillRect/>
          </a:stretch>
        </p:blipFill>
        <p:spPr>
          <a:xfrm>
            <a:off x="7760906" y="5064216"/>
            <a:ext cx="2651388" cy="1761141"/>
          </a:xfrm>
          <a:prstGeom prst="rect">
            <a:avLst/>
          </a:prstGeom>
        </p:spPr>
      </p:pic>
    </p:spTree>
    <p:extLst>
      <p:ext uri="{BB962C8B-B14F-4D97-AF65-F5344CB8AC3E}">
        <p14:creationId xmlns:p14="http://schemas.microsoft.com/office/powerpoint/2010/main" val="131641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43226-FFDB-FC4F-86D2-C3589465348D}"/>
              </a:ext>
            </a:extLst>
          </p:cNvPr>
          <p:cNvSpPr>
            <a:spLocks noGrp="1"/>
          </p:cNvSpPr>
          <p:nvPr>
            <p:ph type="title"/>
          </p:nvPr>
        </p:nvSpPr>
        <p:spPr/>
        <p:txBody>
          <a:bodyPr/>
          <a:lstStyle/>
          <a:p>
            <a:r>
              <a:rPr lang="en-US" dirty="0"/>
              <a:t>Exodus 35 : 20 – 29 (ICB)</a:t>
            </a:r>
          </a:p>
        </p:txBody>
      </p:sp>
      <p:sp>
        <p:nvSpPr>
          <p:cNvPr id="4" name="Rectangle 3">
            <a:extLst>
              <a:ext uri="{FF2B5EF4-FFF2-40B4-BE49-F238E27FC236}">
                <a16:creationId xmlns:a16="http://schemas.microsoft.com/office/drawing/2014/main" id="{F29849D6-7CE4-2149-8312-781B102F32F8}"/>
              </a:ext>
            </a:extLst>
          </p:cNvPr>
          <p:cNvSpPr/>
          <p:nvPr/>
        </p:nvSpPr>
        <p:spPr>
          <a:xfrm>
            <a:off x="344151" y="2517906"/>
            <a:ext cx="6096000" cy="3785652"/>
          </a:xfrm>
          <a:prstGeom prst="rect">
            <a:avLst/>
          </a:prstGeom>
        </p:spPr>
        <p:txBody>
          <a:bodyPr>
            <a:spAutoFit/>
          </a:bodyPr>
          <a:lstStyle/>
          <a:p>
            <a:r>
              <a:rPr lang="en-GB" sz="2400" b="1" baseline="30000" dirty="0"/>
              <a:t>24 </a:t>
            </a:r>
            <a:r>
              <a:rPr lang="en-GB" sz="2400" dirty="0"/>
              <a:t>Everyone who could give silver or bronze brought that as a gift to the Lord. Everyone who had acacia wood to be used in the work brought it. </a:t>
            </a:r>
          </a:p>
          <a:p>
            <a:r>
              <a:rPr lang="en-GB" sz="2400" b="1" baseline="30000" dirty="0"/>
              <a:t>25 </a:t>
            </a:r>
            <a:r>
              <a:rPr lang="en-GB" sz="2400" dirty="0"/>
              <a:t>Every skilled woman used her hands to make the blue, purple and red thread and fine linen. And they brought what they had made. </a:t>
            </a:r>
            <a:r>
              <a:rPr lang="en-GB" sz="2400" b="1" baseline="30000" dirty="0"/>
              <a:t>26 </a:t>
            </a:r>
            <a:r>
              <a:rPr lang="en-GB" sz="2400" dirty="0"/>
              <a:t>All the women who were skilled and wanted to help made thread of the goat hair. </a:t>
            </a:r>
            <a:endParaRPr lang="en-US" sz="2400" dirty="0"/>
          </a:p>
        </p:txBody>
      </p:sp>
      <p:pic>
        <p:nvPicPr>
          <p:cNvPr id="5" name="Picture 4">
            <a:extLst>
              <a:ext uri="{FF2B5EF4-FFF2-40B4-BE49-F238E27FC236}">
                <a16:creationId xmlns:a16="http://schemas.microsoft.com/office/drawing/2014/main" id="{919CC5F2-557A-E945-886D-78C22A431798}"/>
              </a:ext>
            </a:extLst>
          </p:cNvPr>
          <p:cNvPicPr>
            <a:picLocks noChangeAspect="1"/>
          </p:cNvPicPr>
          <p:nvPr/>
        </p:nvPicPr>
        <p:blipFill>
          <a:blip r:embed="rId2"/>
          <a:stretch>
            <a:fillRect/>
          </a:stretch>
        </p:blipFill>
        <p:spPr>
          <a:xfrm>
            <a:off x="6587445" y="2825960"/>
            <a:ext cx="5396975" cy="3584852"/>
          </a:xfrm>
          <a:prstGeom prst="rect">
            <a:avLst/>
          </a:prstGeom>
        </p:spPr>
      </p:pic>
    </p:spTree>
    <p:extLst>
      <p:ext uri="{BB962C8B-B14F-4D97-AF65-F5344CB8AC3E}">
        <p14:creationId xmlns:p14="http://schemas.microsoft.com/office/powerpoint/2010/main" val="248204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B1C8-82E0-9243-8B7E-69F05B77A2E3}"/>
              </a:ext>
            </a:extLst>
          </p:cNvPr>
          <p:cNvSpPr>
            <a:spLocks noGrp="1"/>
          </p:cNvSpPr>
          <p:nvPr>
            <p:ph type="title"/>
          </p:nvPr>
        </p:nvSpPr>
        <p:spPr/>
        <p:txBody>
          <a:bodyPr/>
          <a:lstStyle/>
          <a:p>
            <a:r>
              <a:rPr lang="en-US" dirty="0"/>
              <a:t>Exodus 35 : 20 – 29 (ICB)</a:t>
            </a:r>
          </a:p>
        </p:txBody>
      </p:sp>
      <p:sp>
        <p:nvSpPr>
          <p:cNvPr id="4" name="Rectangle 3">
            <a:extLst>
              <a:ext uri="{FF2B5EF4-FFF2-40B4-BE49-F238E27FC236}">
                <a16:creationId xmlns:a16="http://schemas.microsoft.com/office/drawing/2014/main" id="{1C09BF02-5B74-804B-9A89-A821B7A203B9}"/>
              </a:ext>
            </a:extLst>
          </p:cNvPr>
          <p:cNvSpPr/>
          <p:nvPr/>
        </p:nvSpPr>
        <p:spPr>
          <a:xfrm>
            <a:off x="192910" y="2189234"/>
            <a:ext cx="6096000" cy="4524315"/>
          </a:xfrm>
          <a:prstGeom prst="rect">
            <a:avLst/>
          </a:prstGeom>
        </p:spPr>
        <p:txBody>
          <a:bodyPr>
            <a:spAutoFit/>
          </a:bodyPr>
          <a:lstStyle/>
          <a:p>
            <a:r>
              <a:rPr lang="en-GB" sz="2400" b="1" baseline="30000" dirty="0"/>
              <a:t>27 </a:t>
            </a:r>
            <a:r>
              <a:rPr lang="en-GB" sz="2400" dirty="0"/>
              <a:t>The leaders brought onyx stones and other jewels. These stones and jewels were put on the holy vest and chest covering for the priest. </a:t>
            </a:r>
            <a:r>
              <a:rPr lang="en-GB" sz="2400" b="1" baseline="30000" dirty="0"/>
              <a:t>28 </a:t>
            </a:r>
            <a:r>
              <a:rPr lang="en-GB" sz="2400" dirty="0"/>
              <a:t>They also brought spices and olive oil. These were used for the sweet-smelling incense, the special oil and the oil to burn in the lamps. </a:t>
            </a:r>
            <a:r>
              <a:rPr lang="en-GB" sz="2400" b="1" baseline="30000" dirty="0"/>
              <a:t>29 </a:t>
            </a:r>
            <a:r>
              <a:rPr lang="en-GB" sz="2400" dirty="0"/>
              <a:t>All the men and women of Israel who wanted to help brought gifts to the Lord. They were used for all the work the Lord had commanded Moses and the people to do.</a:t>
            </a:r>
            <a:endParaRPr lang="en-US" sz="2400" dirty="0"/>
          </a:p>
        </p:txBody>
      </p:sp>
      <p:pic>
        <p:nvPicPr>
          <p:cNvPr id="5" name="Picture 4">
            <a:extLst>
              <a:ext uri="{FF2B5EF4-FFF2-40B4-BE49-F238E27FC236}">
                <a16:creationId xmlns:a16="http://schemas.microsoft.com/office/drawing/2014/main" id="{F67833FA-1553-554B-949B-D11ACA3CD0C7}"/>
              </a:ext>
            </a:extLst>
          </p:cNvPr>
          <p:cNvPicPr>
            <a:picLocks noChangeAspect="1"/>
          </p:cNvPicPr>
          <p:nvPr/>
        </p:nvPicPr>
        <p:blipFill>
          <a:blip r:embed="rId2"/>
          <a:stretch>
            <a:fillRect/>
          </a:stretch>
        </p:blipFill>
        <p:spPr>
          <a:xfrm>
            <a:off x="6560218" y="2533050"/>
            <a:ext cx="5102392" cy="3836682"/>
          </a:xfrm>
          <a:prstGeom prst="rect">
            <a:avLst/>
          </a:prstGeom>
        </p:spPr>
      </p:pic>
    </p:spTree>
    <p:extLst>
      <p:ext uri="{BB962C8B-B14F-4D97-AF65-F5344CB8AC3E}">
        <p14:creationId xmlns:p14="http://schemas.microsoft.com/office/powerpoint/2010/main" val="73946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5326</TotalTime>
  <Words>768</Words>
  <Application>Microsoft Macintosh PowerPoint</Application>
  <PresentationFormat>Widescreen</PresentationFormat>
  <Paragraphs>47</Paragraphs>
  <Slides>19</Slides>
  <Notes>1</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Century Gothic</vt:lpstr>
      <vt:lpstr>Wingdings 2</vt:lpstr>
      <vt:lpstr>Quotable</vt:lpstr>
      <vt:lpstr>Co-operation Award</vt:lpstr>
      <vt:lpstr>Acts 4 : 32 – 37 (ICB)</vt:lpstr>
      <vt:lpstr>Acts 4 : 32 – 37 (ICB)</vt:lpstr>
      <vt:lpstr>Acts 4 : 32 – 37 (ICB)</vt:lpstr>
      <vt:lpstr>Acts 4 : 32 – 37 (ICB)</vt:lpstr>
      <vt:lpstr>Exodus 35 : 20 – 29 (ICB)</vt:lpstr>
      <vt:lpstr>Exodus 35 : 20 – 29 (ICB)</vt:lpstr>
      <vt:lpstr>Exodus 35 : 20 – 29 (ICB)</vt:lpstr>
      <vt:lpstr>Exodus 35 : 20 – 29 (ICB)</vt:lpstr>
      <vt:lpstr>Exodus 36 : 2 - 7</vt:lpstr>
      <vt:lpstr>Exodus 36 : 2 - 7</vt:lpstr>
      <vt:lpstr>Exodus 36 : 2 - 7</vt:lpstr>
      <vt:lpstr>Exodus 36 : 2 - 7</vt:lpstr>
      <vt:lpstr>What is co-operation?</vt:lpstr>
      <vt:lpstr>Why is co-operation important in…</vt:lpstr>
      <vt:lpstr>A Bible Story…</vt:lpstr>
      <vt:lpstr>A song…</vt:lpstr>
      <vt:lpstr>A game…</vt:lpstr>
      <vt:lpstr>A craft…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Co-operation Award</dc:title>
  <dc:creator>Mphatso MOTO</dc:creator>
  <cp:lastModifiedBy>Mphatso MOTO</cp:lastModifiedBy>
  <cp:revision>3</cp:revision>
  <dcterms:created xsi:type="dcterms:W3CDTF">2020-05-22T20:07:00Z</dcterms:created>
  <dcterms:modified xsi:type="dcterms:W3CDTF">2020-05-26T12:53:36Z</dcterms:modified>
</cp:coreProperties>
</file>