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84" r:id="rId5"/>
    <p:sldId id="285" r:id="rId6"/>
    <p:sldId id="286" r:id="rId7"/>
    <p:sldId id="287" r:id="rId8"/>
    <p:sldId id="288" r:id="rId9"/>
    <p:sldId id="289" r:id="rId10"/>
    <p:sldId id="259" r:id="rId11"/>
    <p:sldId id="260" r:id="rId12"/>
    <p:sldId id="266" r:id="rId13"/>
    <p:sldId id="295" r:id="rId14"/>
    <p:sldId id="261" r:id="rId15"/>
    <p:sldId id="267" r:id="rId16"/>
    <p:sldId id="290" r:id="rId17"/>
    <p:sldId id="291" r:id="rId18"/>
    <p:sldId id="297" r:id="rId19"/>
    <p:sldId id="292" r:id="rId20"/>
    <p:sldId id="298" r:id="rId21"/>
    <p:sldId id="268" r:id="rId22"/>
    <p:sldId id="293" r:id="rId23"/>
    <p:sldId id="262" r:id="rId24"/>
    <p:sldId id="272" r:id="rId25"/>
    <p:sldId id="273" r:id="rId26"/>
    <p:sldId id="274" r:id="rId27"/>
    <p:sldId id="263" r:id="rId28"/>
    <p:sldId id="269" r:id="rId29"/>
    <p:sldId id="276" r:id="rId30"/>
    <p:sldId id="275" r:id="rId31"/>
    <p:sldId id="264" r:id="rId32"/>
    <p:sldId id="270" r:id="rId33"/>
    <p:sldId id="277" r:id="rId34"/>
    <p:sldId id="271" r:id="rId35"/>
    <p:sldId id="278" r:id="rId36"/>
    <p:sldId id="279" r:id="rId37"/>
    <p:sldId id="280" r:id="rId38"/>
    <p:sldId id="265" r:id="rId39"/>
    <p:sldId id="282" r:id="rId40"/>
    <p:sldId id="281" r:id="rId41"/>
    <p:sldId id="283" r:id="rId42"/>
    <p:sldId id="29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0105B"/>
    <a:srgbClr val="4107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78" y="7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8926F8E-33C3-4529-B2AB-3C18B45BF3E6}"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2866366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26F8E-33C3-4529-B2AB-3C18B45BF3E6}"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360717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26F8E-33C3-4529-B2AB-3C18B45BF3E6}"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5638842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26F8E-33C3-4529-B2AB-3C18B45BF3E6}"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2587386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26F8E-33C3-4529-B2AB-3C18B45BF3E6}"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151353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26F8E-33C3-4529-B2AB-3C18B45BF3E6}"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6516119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26F8E-33C3-4529-B2AB-3C18B45BF3E6}"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4050972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26F8E-33C3-4529-B2AB-3C18B45BF3E6}"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3064784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926F8E-33C3-4529-B2AB-3C18B45BF3E6}"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269950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926F8E-33C3-4529-B2AB-3C18B45BF3E6}" type="datetimeFigureOut">
              <a:rPr lang="en-GB" smtClean="0"/>
              <a:t>05/04/2021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1317515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8926F8E-33C3-4529-B2AB-3C18B45BF3E6}"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4093206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8926F8E-33C3-4529-B2AB-3C18B45BF3E6}" type="datetimeFigureOut">
              <a:rPr lang="en-GB" smtClean="0"/>
              <a:t>05/04/2021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3623197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8926F8E-33C3-4529-B2AB-3C18B45BF3E6}" type="datetimeFigureOut">
              <a:rPr lang="en-GB" smtClean="0"/>
              <a:t>05/04/2021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3564035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926F8E-33C3-4529-B2AB-3C18B45BF3E6}" type="datetimeFigureOut">
              <a:rPr lang="en-GB" smtClean="0"/>
              <a:t>05/04/2021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966467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8926F8E-33C3-4529-B2AB-3C18B45BF3E6}"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582704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926F8E-33C3-4529-B2AB-3C18B45BF3E6}" type="datetimeFigureOut">
              <a:rPr lang="en-GB" smtClean="0"/>
              <a:t>05/04/2021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8115A17-D1B2-45C6-8A3C-9A1F70CA1A47}" type="slidenum">
              <a:rPr lang="en-GB" smtClean="0"/>
              <a:t>‹#›</a:t>
            </a:fld>
            <a:endParaRPr lang="en-GB"/>
          </a:p>
        </p:txBody>
      </p:sp>
    </p:spTree>
    <p:extLst>
      <p:ext uri="{BB962C8B-B14F-4D97-AF65-F5344CB8AC3E}">
        <p14:creationId xmlns:p14="http://schemas.microsoft.com/office/powerpoint/2010/main" val="185231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8926F8E-33C3-4529-B2AB-3C18B45BF3E6}" type="datetimeFigureOut">
              <a:rPr lang="en-GB" smtClean="0"/>
              <a:t>05/04/2021</a:t>
            </a:fld>
            <a:endParaRPr lang="en-GB"/>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98115A17-D1B2-45C6-8A3C-9A1F70CA1A47}" type="slidenum">
              <a:rPr lang="en-GB" smtClean="0"/>
              <a:t>‹#›</a:t>
            </a:fld>
            <a:endParaRPr lang="en-GB"/>
          </a:p>
        </p:txBody>
      </p:sp>
    </p:spTree>
    <p:extLst>
      <p:ext uri="{BB962C8B-B14F-4D97-AF65-F5344CB8AC3E}">
        <p14:creationId xmlns:p14="http://schemas.microsoft.com/office/powerpoint/2010/main" val="22705129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eXmOTIsesBk"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hyperlink" Target="https://youtu.be/Q_QPCauSmvc"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y52c9ebL-Wo"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youtu.be/0jps5SZlTdo"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youtu.be/SztsZNp-jDM"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hyperlink" Target="https://youtu.be/767Zqfw4xqU" TargetMode="Externa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youtu.be/DFFzJIy-ak8"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youtu.be/wVk76y_zJd8"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35.xml.rels><?xml version="1.0" encoding="UTF-8" standalone="yes"?>
<Relationships xmlns="http://schemas.openxmlformats.org/package/2006/relationships"><Relationship Id="rId2" Type="http://schemas.openxmlformats.org/officeDocument/2006/relationships/hyperlink" Target="https://youtu.be/reKlLpbTHFs" TargetMode="Externa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Ns1DPvXVO6I"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hyperlink" Target="https://youtu.be/e3eimijVeLw"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04665"/>
            <a:ext cx="7772400" cy="1512167"/>
          </a:xfrm>
        </p:spPr>
        <p:txBody>
          <a:bodyPr>
            <a:normAutofit fontScale="90000"/>
            <a:scene3d>
              <a:camera prst="obliqueBottomLeft"/>
              <a:lightRig rig="threePt" dir="t"/>
            </a:scene3d>
          </a:bodyPr>
          <a:lstStyle/>
          <a:p>
            <a:r>
              <a:rPr lang="en-GB" sz="6600" dirty="0">
                <a:solidFill>
                  <a:srgbClr val="FFC000"/>
                </a:solidFill>
                <a:latin typeface="Algerian" panose="04020705040A02060702" pitchFamily="82" charset="0"/>
              </a:rPr>
              <a:t>First aid explorer </a:t>
            </a:r>
          </a:p>
        </p:txBody>
      </p:sp>
      <p:sp>
        <p:nvSpPr>
          <p:cNvPr id="3" name="Subtitle 2"/>
          <p:cNvSpPr>
            <a:spLocks noGrp="1"/>
          </p:cNvSpPr>
          <p:nvPr>
            <p:ph type="subTitle" idx="1"/>
          </p:nvPr>
        </p:nvSpPr>
        <p:spPr>
          <a:xfrm>
            <a:off x="1371600" y="3890665"/>
            <a:ext cx="6400800" cy="1752600"/>
          </a:xfrm>
        </p:spPr>
        <p:txBody>
          <a:bodyPr/>
          <a:lstStyle/>
          <a:p>
            <a:r>
              <a:rPr lang="en-GB" dirty="0">
                <a:solidFill>
                  <a:srgbClr val="C00000"/>
                </a:solidFill>
                <a:latin typeface="Rockwell" panose="02060603020205020403" pitchFamily="18" charset="0"/>
              </a:rPr>
              <a:t>Area 8 pathfinders e-camp 5 April 2021</a:t>
            </a:r>
          </a:p>
          <a:p>
            <a:r>
              <a:rPr lang="en-GB" sz="1800" dirty="0">
                <a:solidFill>
                  <a:srgbClr val="00B050"/>
                </a:solidFill>
                <a:latin typeface="Rockwell" panose="02060603020205020403" pitchFamily="18" charset="0"/>
              </a:rPr>
              <a:t>By </a:t>
            </a:r>
            <a:r>
              <a:rPr lang="en-GB" sz="1800" dirty="0" err="1">
                <a:solidFill>
                  <a:srgbClr val="00B050"/>
                </a:solidFill>
                <a:latin typeface="Rockwell" panose="02060603020205020403" pitchFamily="18" charset="0"/>
              </a:rPr>
              <a:t>Rajeena</a:t>
            </a:r>
            <a:r>
              <a:rPr lang="en-GB" sz="1800" dirty="0">
                <a:solidFill>
                  <a:srgbClr val="00B050"/>
                </a:solidFill>
                <a:latin typeface="Rockwell" panose="02060603020205020403" pitchFamily="18" charset="0"/>
              </a:rPr>
              <a:t> Hansdak</a:t>
            </a:r>
          </a:p>
        </p:txBody>
      </p:sp>
      <p:sp>
        <p:nvSpPr>
          <p:cNvPr id="4" name="Rectangle 3">
            <a:extLst>
              <a:ext uri="{FF2B5EF4-FFF2-40B4-BE49-F238E27FC236}">
                <a16:creationId xmlns:a16="http://schemas.microsoft.com/office/drawing/2014/main" id="{C0281485-37EB-45EA-8035-E343E3CA233D}"/>
              </a:ext>
            </a:extLst>
          </p:cNvPr>
          <p:cNvSpPr/>
          <p:nvPr/>
        </p:nvSpPr>
        <p:spPr>
          <a:xfrm>
            <a:off x="1012371" y="2967335"/>
            <a:ext cx="7119258" cy="923330"/>
          </a:xfrm>
          <a:prstGeom prst="rect">
            <a:avLst/>
          </a:prstGeom>
          <a:noFill/>
        </p:spPr>
        <p:txBody>
          <a:bodyPr wrap="none" lIns="91440" tIns="45720" rIns="91440" bIns="45720">
            <a:spAutoFit/>
          </a:bodyPr>
          <a:lstStyle/>
          <a:p>
            <a:pPr algn="ctr"/>
            <a:r>
              <a:rPr lang="en-GB"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Algerian" panose="04020705040A02060702" pitchFamily="82" charset="0"/>
              </a:rPr>
              <a:t>First aid explorer </a:t>
            </a:r>
            <a:endParaRPr lang="en-GB"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Tree>
    <p:extLst>
      <p:ext uri="{BB962C8B-B14F-4D97-AF65-F5344CB8AC3E}">
        <p14:creationId xmlns:p14="http://schemas.microsoft.com/office/powerpoint/2010/main" val="1941249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SMOKE IN THE EYES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4860032" y="1147564"/>
            <a:ext cx="19050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616" y="4005064"/>
            <a:ext cx="4572000" cy="1754326"/>
          </a:xfrm>
          <a:prstGeom prst="rect">
            <a:avLst/>
          </a:prstGeom>
        </p:spPr>
        <p:txBody>
          <a:bodyPr>
            <a:spAutoFit/>
          </a:bodyPr>
          <a:lstStyle/>
          <a:p>
            <a:pPr>
              <a:buFont typeface="Arial"/>
              <a:buChar char="•"/>
            </a:pPr>
            <a:r>
              <a:rPr lang="en-GB" b="1" i="0" u="none" strike="noStrike" dirty="0">
                <a:solidFill>
                  <a:srgbClr val="333333"/>
                </a:solidFill>
                <a:effectLst/>
                <a:latin typeface="Arial"/>
              </a:rPr>
              <a:t>Over-the-counter </a:t>
            </a:r>
            <a:r>
              <a:rPr lang="en-GB" b="1" i="0" u="sng" strike="noStrike" dirty="0">
                <a:solidFill>
                  <a:srgbClr val="557AB5"/>
                </a:solidFill>
                <a:effectLst/>
                <a:latin typeface="Arial"/>
                <a:hlinkClick r:id="rId3"/>
              </a:rPr>
              <a:t>artificial tears</a:t>
            </a:r>
            <a:r>
              <a:rPr lang="en-GB" b="1" i="0" u="none" strike="noStrike" dirty="0">
                <a:solidFill>
                  <a:srgbClr val="333333"/>
                </a:solidFill>
                <a:effectLst/>
                <a:latin typeface="Arial"/>
              </a:rPr>
              <a:t>.</a:t>
            </a:r>
            <a:r>
              <a:rPr lang="en-GB" b="0" i="0" u="none" strike="noStrike" dirty="0">
                <a:solidFill>
                  <a:srgbClr val="333333"/>
                </a:solidFill>
                <a:effectLst/>
                <a:latin typeface="Arial"/>
              </a:rPr>
              <a:t> </a:t>
            </a:r>
          </a:p>
          <a:p>
            <a:pPr>
              <a:buFont typeface="Arial"/>
              <a:buChar char="•"/>
            </a:pPr>
            <a:r>
              <a:rPr lang="en-GB" b="0" i="0" u="none" strike="noStrike" dirty="0">
                <a:solidFill>
                  <a:srgbClr val="333333"/>
                </a:solidFill>
                <a:effectLst/>
                <a:latin typeface="Arial"/>
              </a:rPr>
              <a:t>.</a:t>
            </a:r>
          </a:p>
          <a:p>
            <a:pPr>
              <a:buFont typeface="Arial"/>
              <a:buChar char="•"/>
            </a:pPr>
            <a:r>
              <a:rPr lang="en-GB" b="1" i="0" u="none" strike="noStrike" dirty="0">
                <a:solidFill>
                  <a:srgbClr val="333333"/>
                </a:solidFill>
                <a:effectLst/>
                <a:latin typeface="Arial"/>
              </a:rPr>
              <a:t>Cool your eyes.</a:t>
            </a:r>
            <a:r>
              <a:rPr lang="en-GB" b="0" i="0" u="none" strike="noStrike" dirty="0">
                <a:solidFill>
                  <a:srgbClr val="333333"/>
                </a:solidFill>
                <a:effectLst/>
                <a:latin typeface="Arial"/>
              </a:rPr>
              <a:t> </a:t>
            </a:r>
            <a:r>
              <a:rPr lang="en-GB" b="1" i="0" u="none" strike="noStrike" dirty="0">
                <a:solidFill>
                  <a:srgbClr val="333333"/>
                </a:solidFill>
                <a:effectLst/>
                <a:latin typeface="Arial"/>
              </a:rPr>
              <a:t>Stay indoors.</a:t>
            </a:r>
            <a:r>
              <a:rPr lang="en-GB" b="0" i="0" u="none" strike="noStrike" dirty="0">
                <a:solidFill>
                  <a:srgbClr val="333333"/>
                </a:solidFill>
                <a:effectLst/>
                <a:latin typeface="Arial"/>
              </a:rPr>
              <a:t>.</a:t>
            </a:r>
          </a:p>
          <a:p>
            <a:pPr>
              <a:buFont typeface="Arial"/>
              <a:buChar char="•"/>
            </a:pPr>
            <a:r>
              <a:rPr lang="en-GB" b="1" i="0" u="none" strike="noStrike" dirty="0">
                <a:solidFill>
                  <a:srgbClr val="333333"/>
                </a:solidFill>
                <a:effectLst/>
                <a:latin typeface="Arial"/>
              </a:rPr>
              <a:t>Wear glasses or goggles.</a:t>
            </a:r>
            <a:r>
              <a:rPr lang="en-GB" b="0" i="0" u="none" strike="noStrike" dirty="0">
                <a:solidFill>
                  <a:srgbClr val="333333"/>
                </a:solidFill>
                <a:effectLst/>
                <a:latin typeface="Arial"/>
              </a:rPr>
              <a:t> </a:t>
            </a:r>
            <a:r>
              <a:rPr lang="en-GB" b="1" i="0" u="none" strike="noStrike" dirty="0">
                <a:solidFill>
                  <a:srgbClr val="333333"/>
                </a:solidFill>
                <a:effectLst/>
                <a:latin typeface="Arial"/>
              </a:rPr>
              <a:t>Improve your indoor air with an air </a:t>
            </a:r>
            <a:r>
              <a:rPr lang="en-GB" b="1" i="0" u="sng" strike="noStrike" dirty="0">
                <a:solidFill>
                  <a:srgbClr val="557AB5"/>
                </a:solidFill>
                <a:effectLst/>
                <a:latin typeface="Arial"/>
                <a:hlinkClick r:id="rId3"/>
              </a:rPr>
              <a:t>filter</a:t>
            </a:r>
            <a:r>
              <a:rPr lang="en-GB" b="1" i="0" u="none" strike="noStrike" dirty="0">
                <a:solidFill>
                  <a:srgbClr val="333333"/>
                </a:solidFill>
                <a:effectLst/>
                <a:latin typeface="Arial"/>
              </a:rPr>
              <a:t>. </a:t>
            </a:r>
          </a:p>
          <a:p>
            <a:pPr>
              <a:buFont typeface="Arial"/>
              <a:buChar char="•"/>
            </a:pPr>
            <a:endParaRPr lang="en-GB" b="0" i="0" u="none" strike="noStrike" dirty="0">
              <a:solidFill>
                <a:srgbClr val="333333"/>
              </a:solidFill>
              <a:effectLst/>
              <a:latin typeface="Arial"/>
            </a:endParaRPr>
          </a:p>
        </p:txBody>
      </p:sp>
    </p:spTree>
    <p:extLst>
      <p:ext uri="{BB962C8B-B14F-4D97-AF65-F5344CB8AC3E}">
        <p14:creationId xmlns:p14="http://schemas.microsoft.com/office/powerpoint/2010/main" val="2810586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SMOKE INHAILATION </a:t>
            </a: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899592" y="4509120"/>
            <a:ext cx="208597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2286000" y="1859340"/>
            <a:ext cx="4572000" cy="2585323"/>
          </a:xfrm>
          <a:prstGeom prst="rect">
            <a:avLst/>
          </a:prstGeom>
        </p:spPr>
        <p:txBody>
          <a:bodyPr>
            <a:spAutoFit/>
          </a:bodyPr>
          <a:lstStyle/>
          <a:p>
            <a:r>
              <a:rPr lang="en-GB" dirty="0">
                <a:solidFill>
                  <a:srgbClr val="0070C0"/>
                </a:solidFill>
              </a:rPr>
              <a:t>signs and symptoms of smoke inhalation :</a:t>
            </a:r>
          </a:p>
          <a:p>
            <a:pPr marL="285750" indent="-285750">
              <a:buFont typeface="Arial" panose="020B0604020202020204" pitchFamily="34" charset="0"/>
              <a:buChar char="•"/>
            </a:pPr>
            <a:r>
              <a:rPr lang="en-GB" dirty="0">
                <a:solidFill>
                  <a:srgbClr val="0070C0"/>
                </a:solidFill>
              </a:rPr>
              <a:t>Cough and hoarseness</a:t>
            </a:r>
          </a:p>
          <a:p>
            <a:pPr marL="285750" indent="-285750">
              <a:buFont typeface="Arial" panose="020B0604020202020204" pitchFamily="34" charset="0"/>
              <a:buChar char="•"/>
            </a:pPr>
            <a:r>
              <a:rPr lang="en-GB" dirty="0">
                <a:solidFill>
                  <a:srgbClr val="0070C0"/>
                </a:solidFill>
              </a:rPr>
              <a:t>Chest pain or coughing up blood</a:t>
            </a:r>
          </a:p>
          <a:p>
            <a:pPr marL="285750" indent="-285750">
              <a:buFont typeface="Arial" panose="020B0604020202020204" pitchFamily="34" charset="0"/>
              <a:buChar char="•"/>
            </a:pPr>
            <a:r>
              <a:rPr lang="en-GB" dirty="0">
                <a:solidFill>
                  <a:srgbClr val="0070C0"/>
                </a:solidFill>
              </a:rPr>
              <a:t>Trouble breathing, such as shortness of breath and noisy breathing</a:t>
            </a:r>
          </a:p>
          <a:p>
            <a:pPr marL="285750" indent="-285750">
              <a:buFont typeface="Arial" panose="020B0604020202020204" pitchFamily="34" charset="0"/>
              <a:buChar char="•"/>
            </a:pPr>
            <a:r>
              <a:rPr lang="en-GB" dirty="0">
                <a:solidFill>
                  <a:srgbClr val="0070C0"/>
                </a:solidFill>
              </a:rPr>
              <a:t>Headache, abdominal pain, and nausea</a:t>
            </a:r>
          </a:p>
          <a:p>
            <a:pPr marL="285750" indent="-285750">
              <a:buFont typeface="Arial" panose="020B0604020202020204" pitchFamily="34" charset="0"/>
              <a:buChar char="•"/>
            </a:pPr>
            <a:r>
              <a:rPr lang="en-GB" dirty="0">
                <a:solidFill>
                  <a:srgbClr val="0070C0"/>
                </a:solidFill>
              </a:rPr>
              <a:t>Eye irritation or vision problems</a:t>
            </a:r>
          </a:p>
          <a:p>
            <a:pPr marL="285750" indent="-285750">
              <a:buFont typeface="Arial" panose="020B0604020202020204" pitchFamily="34" charset="0"/>
              <a:buChar char="•"/>
            </a:pPr>
            <a:r>
              <a:rPr lang="en-GB" dirty="0">
                <a:solidFill>
                  <a:srgbClr val="0070C0"/>
                </a:solidFill>
              </a:rPr>
              <a:t>Fainting</a:t>
            </a:r>
          </a:p>
          <a:p>
            <a:pPr marL="285750" indent="-285750">
              <a:buFont typeface="Arial" panose="020B0604020202020204" pitchFamily="34" charset="0"/>
              <a:buChar char="•"/>
            </a:pPr>
            <a:r>
              <a:rPr lang="en-GB" dirty="0">
                <a:solidFill>
                  <a:srgbClr val="0070C0"/>
                </a:solidFill>
              </a:rPr>
              <a:t>Soot in your nostrils or throat</a:t>
            </a:r>
          </a:p>
        </p:txBody>
      </p:sp>
    </p:spTree>
    <p:extLst>
      <p:ext uri="{BB962C8B-B14F-4D97-AF65-F5344CB8AC3E}">
        <p14:creationId xmlns:p14="http://schemas.microsoft.com/office/powerpoint/2010/main" val="1635436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SMOKE INHAILATION </a:t>
            </a:r>
          </a:p>
        </p:txBody>
      </p:sp>
      <p:sp>
        <p:nvSpPr>
          <p:cNvPr id="3" name="Content Placeholder 2"/>
          <p:cNvSpPr>
            <a:spLocks noGrp="1"/>
          </p:cNvSpPr>
          <p:nvPr>
            <p:ph idx="1"/>
          </p:nvPr>
        </p:nvSpPr>
        <p:spPr/>
        <p:txBody>
          <a:bodyPr>
            <a:normAutofit/>
          </a:bodyPr>
          <a:lstStyle/>
          <a:p>
            <a:r>
              <a:rPr lang="en-GB" b="1" dirty="0"/>
              <a:t>How is smoke inhalation treated?</a:t>
            </a:r>
          </a:p>
          <a:p>
            <a:r>
              <a:rPr lang="en-GB" b="1" dirty="0"/>
              <a:t>Antidotes:</a:t>
            </a:r>
            <a:r>
              <a:rPr lang="en-GB" dirty="0"/>
              <a:t> These are substances that may stop or control the effects of the smoke you inhaled. Healthcare providers may give different antidotes depending on the type of smoke you inhaled.</a:t>
            </a:r>
          </a:p>
          <a:p>
            <a:r>
              <a:rPr lang="en-GB" b="1" dirty="0"/>
              <a:t>Bronchodilators:</a:t>
            </a:r>
            <a:r>
              <a:rPr lang="en-GB" dirty="0"/>
              <a:t> </a:t>
            </a:r>
          </a:p>
          <a:p>
            <a:r>
              <a:rPr lang="en-GB" b="1" dirty="0"/>
              <a:t>Steroids:</a:t>
            </a:r>
            <a:r>
              <a:rPr lang="en-GB" dirty="0"/>
              <a:t> Steroid medicine may help to open your air passages so you can breathe easier.</a:t>
            </a:r>
          </a:p>
          <a:p>
            <a:r>
              <a:rPr lang="en-GB" b="1" dirty="0"/>
              <a:t>Antibiotics:</a:t>
            </a:r>
            <a:r>
              <a:rPr lang="en-GB" dirty="0"/>
              <a:t> This medicine is given to help treat or prevent an infection caused by bacteria.</a:t>
            </a:r>
          </a:p>
          <a:p>
            <a:r>
              <a:rPr lang="en-GB" b="1" dirty="0"/>
              <a:t>Medicines to treat pain, swelling, or fever:</a:t>
            </a:r>
            <a:endParaRPr lang="en-GB" dirty="0"/>
          </a:p>
        </p:txBody>
      </p:sp>
    </p:spTree>
    <p:extLst>
      <p:ext uri="{BB962C8B-B14F-4D97-AF65-F5344CB8AC3E}">
        <p14:creationId xmlns:p14="http://schemas.microsoft.com/office/powerpoint/2010/main" val="38665411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42BB3DD-DF1D-48F5-BE1E-309E2E03D56A}"/>
              </a:ext>
            </a:extLst>
          </p:cNvPr>
          <p:cNvSpPr txBox="1"/>
          <p:nvPr/>
        </p:nvSpPr>
        <p:spPr>
          <a:xfrm>
            <a:off x="2282253" y="3248081"/>
            <a:ext cx="4594484" cy="369332"/>
          </a:xfrm>
          <a:prstGeom prst="rect">
            <a:avLst/>
          </a:prstGeom>
          <a:noFill/>
        </p:spPr>
        <p:txBody>
          <a:bodyPr wrap="square">
            <a:spAutoFit/>
          </a:bodyPr>
          <a:lstStyle/>
          <a:p>
            <a:r>
              <a:rPr lang="en-GB" dirty="0">
                <a:hlinkClick r:id="rId2"/>
              </a:rPr>
              <a:t>https://youtu.be/eXmOTIsesBk</a:t>
            </a:r>
            <a:r>
              <a:rPr lang="en-GB" dirty="0"/>
              <a:t> </a:t>
            </a:r>
          </a:p>
        </p:txBody>
      </p:sp>
    </p:spTree>
    <p:extLst>
      <p:ext uri="{BB962C8B-B14F-4D97-AF65-F5344CB8AC3E}">
        <p14:creationId xmlns:p14="http://schemas.microsoft.com/office/powerpoint/2010/main" val="33209105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UNCONCIOUSNESS</a:t>
            </a:r>
          </a:p>
        </p:txBody>
      </p:sp>
      <p:sp>
        <p:nvSpPr>
          <p:cNvPr id="3" name="Content Placeholder 2"/>
          <p:cNvSpPr>
            <a:spLocks noGrp="1"/>
          </p:cNvSpPr>
          <p:nvPr>
            <p:ph idx="1"/>
          </p:nvPr>
        </p:nvSpPr>
        <p:spPr/>
        <p:txBody>
          <a:bodyPr>
            <a:normAutofit/>
          </a:bodyPr>
          <a:lstStyle/>
          <a:p>
            <a:r>
              <a:rPr lang="en-GB" dirty="0"/>
              <a:t>Unconsciousness is when a person suddenly becomes unable to respond to stimuli and appears to be asleep. A person may be unconscious for a few seconds — as in fainting — or for longer periods of time.</a:t>
            </a:r>
          </a:p>
          <a:p>
            <a:r>
              <a:rPr lang="en-GB" dirty="0"/>
              <a:t>Common causes of unconsciousness include:</a:t>
            </a:r>
          </a:p>
          <a:p>
            <a:r>
              <a:rPr lang="en-GB" dirty="0"/>
              <a:t>a car accident</a:t>
            </a:r>
          </a:p>
          <a:p>
            <a:r>
              <a:rPr lang="en-GB" dirty="0"/>
              <a:t>severe </a:t>
            </a:r>
            <a:r>
              <a:rPr lang="en-GB" dirty="0">
                <a:hlinkClick r:id="rId2"/>
              </a:rPr>
              <a:t>blood loss</a:t>
            </a:r>
            <a:endParaRPr lang="en-GB" dirty="0"/>
          </a:p>
          <a:p>
            <a:r>
              <a:rPr lang="en-GB" dirty="0"/>
              <a:t>a blow to the chest or </a:t>
            </a:r>
            <a:r>
              <a:rPr lang="en-GB" dirty="0">
                <a:hlinkClick r:id="rId2"/>
              </a:rPr>
              <a:t>head</a:t>
            </a:r>
            <a:endParaRPr lang="en-GB" dirty="0"/>
          </a:p>
          <a:p>
            <a:r>
              <a:rPr lang="en-GB" dirty="0">
                <a:hlinkClick r:id="rId2"/>
              </a:rPr>
              <a:t>a drug overdose</a:t>
            </a:r>
            <a:endParaRPr lang="en-GB" dirty="0"/>
          </a:p>
          <a:p>
            <a:r>
              <a:rPr lang="en-GB" dirty="0">
                <a:hlinkClick r:id="rId2"/>
              </a:rPr>
              <a:t>alcohol poisoning</a:t>
            </a:r>
            <a:endParaRPr lang="en-GB" dirty="0"/>
          </a:p>
          <a:p>
            <a:endParaRPr lang="en-GB" dirty="0"/>
          </a:p>
        </p:txBody>
      </p:sp>
    </p:spTree>
    <p:extLst>
      <p:ext uri="{BB962C8B-B14F-4D97-AF65-F5344CB8AC3E}">
        <p14:creationId xmlns:p14="http://schemas.microsoft.com/office/powerpoint/2010/main" val="1386458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UNCONCIOUSNESS</a:t>
            </a:r>
          </a:p>
        </p:txBody>
      </p:sp>
      <p:sp>
        <p:nvSpPr>
          <p:cNvPr id="3" name="Content Placeholder 2"/>
          <p:cNvSpPr>
            <a:spLocks noGrp="1"/>
          </p:cNvSpPr>
          <p:nvPr>
            <p:ph idx="1"/>
          </p:nvPr>
        </p:nvSpPr>
        <p:spPr/>
        <p:txBody>
          <a:bodyPr>
            <a:normAutofit fontScale="85000" lnSpcReduction="10000"/>
          </a:bodyPr>
          <a:lstStyle/>
          <a:p>
            <a:r>
              <a:rPr lang="en-GB" dirty="0"/>
              <a:t>Check whether the person is breathing. If they’re not breathing, have someone call 999 or your local emergency services immediately and prepare to begin </a:t>
            </a:r>
            <a:r>
              <a:rPr lang="en-GB" dirty="0">
                <a:hlinkClick r:id="rId2"/>
              </a:rPr>
              <a:t>CPR</a:t>
            </a:r>
            <a:r>
              <a:rPr lang="en-GB" dirty="0"/>
              <a:t>. If they’re breathing, position the person on their back.</a:t>
            </a:r>
          </a:p>
          <a:p>
            <a:r>
              <a:rPr lang="en-GB" dirty="0"/>
              <a:t>Raise their legs at least 12 inches above the ground.</a:t>
            </a:r>
          </a:p>
          <a:p>
            <a:r>
              <a:rPr lang="en-GB" dirty="0"/>
              <a:t>Loosen any restrictive clothing or belts. If they don’t regain consciousness within one minute, call 911 or your local emergency services.</a:t>
            </a:r>
          </a:p>
          <a:p>
            <a:r>
              <a:rPr lang="en-GB" dirty="0"/>
              <a:t>Check their airway to make sure there’s no obstruction.</a:t>
            </a:r>
          </a:p>
          <a:p>
            <a:r>
              <a:rPr lang="en-GB" dirty="0"/>
              <a:t>Check again to see if they’re breathing, coughing, or moving. These are signs of positive circulation. If these signs are absent, perform CPR until emergency personnel arrive.</a:t>
            </a:r>
          </a:p>
          <a:p>
            <a:r>
              <a:rPr lang="en-GB" dirty="0"/>
              <a:t>If there’s </a:t>
            </a:r>
            <a:r>
              <a:rPr lang="en-GB" dirty="0">
                <a:hlinkClick r:id="rId2"/>
              </a:rPr>
              <a:t>major bleeding</a:t>
            </a:r>
            <a:r>
              <a:rPr lang="en-GB" dirty="0"/>
              <a:t> occurring, place direct pressure on the bleeding area or apply a tourniquet above the bleeding area until expert help arrives.</a:t>
            </a:r>
          </a:p>
          <a:p>
            <a:endParaRPr lang="en-GB" dirty="0"/>
          </a:p>
        </p:txBody>
      </p:sp>
    </p:spTree>
    <p:extLst>
      <p:ext uri="{BB962C8B-B14F-4D97-AF65-F5344CB8AC3E}">
        <p14:creationId xmlns:p14="http://schemas.microsoft.com/office/powerpoint/2010/main" val="230315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0719F4E-2BAF-4543-94EA-7E178C082BBE}"/>
              </a:ext>
            </a:extLst>
          </p:cNvPr>
          <p:cNvSpPr txBox="1"/>
          <p:nvPr/>
        </p:nvSpPr>
        <p:spPr>
          <a:xfrm>
            <a:off x="2282253" y="2059519"/>
            <a:ext cx="4594484" cy="3631379"/>
          </a:xfrm>
          <a:prstGeom prst="rect">
            <a:avLst/>
          </a:prstGeom>
          <a:noFill/>
        </p:spPr>
        <p:txBody>
          <a:bodyPr wrap="square">
            <a:spAutoFit/>
          </a:bodyPr>
          <a:lstStyle/>
          <a:p>
            <a:pPr marL="342900" lvl="0" indent="-342900">
              <a:lnSpc>
                <a:spcPct val="107000"/>
              </a:lnSpc>
              <a:buFont typeface="Symbol" panose="05050102010706020507" pitchFamily="18" charset="2"/>
              <a:buChar char=""/>
            </a:pPr>
            <a:r>
              <a:rPr lang="en-GB"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Fainting</a:t>
            </a:r>
          </a:p>
          <a:p>
            <a:pPr marL="342900" lvl="0" indent="-342900">
              <a:lnSpc>
                <a:spcPct val="107000"/>
              </a:lnSpc>
              <a:buFont typeface="Symbol" panose="05050102010706020507" pitchFamily="18" charset="2"/>
              <a:buChar char=""/>
            </a:pPr>
            <a:r>
              <a:rPr lang="en-GB"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Imbalance of heat</a:t>
            </a:r>
          </a:p>
          <a:p>
            <a:pPr marL="342900" lvl="0" indent="-342900">
              <a:lnSpc>
                <a:spcPct val="107000"/>
              </a:lnSpc>
              <a:buFont typeface="Symbol" panose="05050102010706020507" pitchFamily="18" charset="2"/>
              <a:buChar char=""/>
            </a:pPr>
            <a:r>
              <a:rPr lang="en-GB"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Shock</a:t>
            </a:r>
          </a:p>
          <a:p>
            <a:pPr marL="342900" lvl="0" indent="-342900">
              <a:lnSpc>
                <a:spcPct val="107000"/>
              </a:lnSpc>
              <a:buFont typeface="Symbol" panose="05050102010706020507" pitchFamily="18" charset="2"/>
              <a:buChar char=""/>
            </a:pPr>
            <a:r>
              <a:rPr lang="en-GB"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Head injury</a:t>
            </a:r>
          </a:p>
          <a:p>
            <a:pPr marL="342900" lvl="0" indent="-342900">
              <a:lnSpc>
                <a:spcPct val="107000"/>
              </a:lnSpc>
              <a:buFont typeface="Symbol" panose="05050102010706020507" pitchFamily="18" charset="2"/>
              <a:buChar char=""/>
            </a:pPr>
            <a:r>
              <a:rPr lang="en-GB"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Stroke</a:t>
            </a:r>
          </a:p>
          <a:p>
            <a:pPr marL="342900" lvl="0" indent="-342900">
              <a:lnSpc>
                <a:spcPct val="107000"/>
              </a:lnSpc>
              <a:buFont typeface="Symbol" panose="05050102010706020507" pitchFamily="18" charset="2"/>
              <a:buChar char=""/>
            </a:pPr>
            <a:r>
              <a:rPr lang="en-GB"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Heart attack</a:t>
            </a:r>
          </a:p>
          <a:p>
            <a:pPr marL="342900" lvl="0" indent="-342900">
              <a:lnSpc>
                <a:spcPct val="107000"/>
              </a:lnSpc>
              <a:buFont typeface="Symbol" panose="05050102010706020507" pitchFamily="18" charset="2"/>
              <a:buChar char=""/>
            </a:pPr>
            <a:r>
              <a:rPr lang="en-GB"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Asphyxia</a:t>
            </a:r>
          </a:p>
          <a:p>
            <a:pPr marL="342900" lvl="0" indent="-342900">
              <a:lnSpc>
                <a:spcPct val="107000"/>
              </a:lnSpc>
              <a:buFont typeface="Symbol" panose="05050102010706020507" pitchFamily="18" charset="2"/>
              <a:buChar char=""/>
            </a:pPr>
            <a:r>
              <a:rPr lang="en-GB"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Epilepsy</a:t>
            </a:r>
          </a:p>
          <a:p>
            <a:pPr marL="342900" lvl="0" indent="-342900">
              <a:lnSpc>
                <a:spcPct val="107000"/>
              </a:lnSpc>
              <a:spcAft>
                <a:spcPts val="800"/>
              </a:spcAft>
              <a:buFont typeface="Symbol" panose="05050102010706020507" pitchFamily="18" charset="2"/>
              <a:buChar char=""/>
            </a:pPr>
            <a:r>
              <a:rPr lang="en-GB" sz="2400" dirty="0">
                <a:solidFill>
                  <a:srgbClr val="FF0000"/>
                </a:solidFill>
                <a:effectLst/>
                <a:latin typeface="Calibri" panose="020F0502020204030204" pitchFamily="34" charset="0"/>
                <a:ea typeface="Calibri" panose="020F0502020204030204" pitchFamily="34" charset="0"/>
                <a:cs typeface="Mangal" panose="02040503050203030202" pitchFamily="18" charset="0"/>
              </a:rPr>
              <a:t>diabetes</a:t>
            </a:r>
          </a:p>
        </p:txBody>
      </p:sp>
    </p:spTree>
    <p:extLst>
      <p:ext uri="{BB962C8B-B14F-4D97-AF65-F5344CB8AC3E}">
        <p14:creationId xmlns:p14="http://schemas.microsoft.com/office/powerpoint/2010/main" val="8964184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What is CPR? - ePACT">
            <a:extLst>
              <a:ext uri="{FF2B5EF4-FFF2-40B4-BE49-F238E27FC236}">
                <a16:creationId xmlns:a16="http://schemas.microsoft.com/office/drawing/2014/main" id="{60A829D9-9A83-4721-A906-96F0E0224A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980728"/>
            <a:ext cx="4752527" cy="1743075"/>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Cardiopulmonary resuscitation (cpr)">
            <a:extLst>
              <a:ext uri="{FF2B5EF4-FFF2-40B4-BE49-F238E27FC236}">
                <a16:creationId xmlns:a16="http://schemas.microsoft.com/office/drawing/2014/main" id="{933DF6D4-35AA-4560-A341-521A1D0FC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429000"/>
            <a:ext cx="6076950" cy="2497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118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ardiopulmonary resuscitation">
            <a:extLst>
              <a:ext uri="{FF2B5EF4-FFF2-40B4-BE49-F238E27FC236}">
                <a16:creationId xmlns:a16="http://schemas.microsoft.com/office/drawing/2014/main" id="{8A22C900-B830-4A69-AFC4-FA6FCC038E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6480719" cy="4752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0780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9176B35-2A8A-42C9-AED6-924CC3D2948C}"/>
              </a:ext>
            </a:extLst>
          </p:cNvPr>
          <p:cNvSpPr txBox="1"/>
          <p:nvPr/>
        </p:nvSpPr>
        <p:spPr>
          <a:xfrm>
            <a:off x="2282253" y="3248081"/>
            <a:ext cx="4594484" cy="369332"/>
          </a:xfrm>
          <a:prstGeom prst="rect">
            <a:avLst/>
          </a:prstGeom>
          <a:noFill/>
        </p:spPr>
        <p:txBody>
          <a:bodyPr wrap="square">
            <a:spAutoFit/>
          </a:bodyPr>
          <a:lstStyle/>
          <a:p>
            <a:r>
              <a:rPr lang="en-GB" dirty="0">
                <a:hlinkClick r:id="rId2"/>
              </a:rPr>
              <a:t>https://youtu.be/Q_QPCauSmvc</a:t>
            </a:r>
            <a:r>
              <a:rPr lang="en-GB" dirty="0"/>
              <a:t> </a:t>
            </a:r>
          </a:p>
        </p:txBody>
      </p:sp>
    </p:spTree>
    <p:extLst>
      <p:ext uri="{BB962C8B-B14F-4D97-AF65-F5344CB8AC3E}">
        <p14:creationId xmlns:p14="http://schemas.microsoft.com/office/powerpoint/2010/main" val="39246389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SUNBURN</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419872" y="4558268"/>
            <a:ext cx="192405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899592" y="2274838"/>
            <a:ext cx="5958408" cy="1938992"/>
          </a:xfrm>
          <a:prstGeom prst="rect">
            <a:avLst/>
          </a:prstGeom>
        </p:spPr>
        <p:txBody>
          <a:bodyPr wrap="square">
            <a:spAutoFit/>
          </a:bodyPr>
          <a:lstStyle/>
          <a:p>
            <a:pPr marL="342900" indent="-342900">
              <a:buFont typeface="Arial" panose="020B0604020202020204" pitchFamily="34" charset="0"/>
              <a:buChar char="•"/>
            </a:pPr>
            <a:r>
              <a:rPr lang="en-GB" sz="2400" b="0" i="0" u="none" strike="noStrike" dirty="0">
                <a:solidFill>
                  <a:srgbClr val="0070C0"/>
                </a:solidFill>
                <a:effectLst/>
                <a:latin typeface="Constantia" panose="02030602050306030303" pitchFamily="18" charset="0"/>
              </a:rPr>
              <a:t>sunburn can be treated at home with:</a:t>
            </a:r>
          </a:p>
          <a:p>
            <a:pPr>
              <a:buFont typeface="Arial"/>
              <a:buChar char="•"/>
            </a:pPr>
            <a:r>
              <a:rPr lang="en-GB" sz="2400" b="0" i="0" u="none" strike="noStrike" dirty="0">
                <a:solidFill>
                  <a:srgbClr val="0070C0"/>
                </a:solidFill>
                <a:effectLst/>
                <a:latin typeface="Constantia" panose="02030602050306030303" pitchFamily="18" charset="0"/>
              </a:rPr>
              <a:t>Cool compresses</a:t>
            </a:r>
          </a:p>
          <a:p>
            <a:pPr>
              <a:buFont typeface="Arial"/>
              <a:buChar char="•"/>
            </a:pPr>
            <a:r>
              <a:rPr lang="en-GB" sz="2400" b="0" i="0" u="none" strike="noStrike" dirty="0">
                <a:solidFill>
                  <a:srgbClr val="0070C0"/>
                </a:solidFill>
                <a:effectLst/>
                <a:latin typeface="Constantia" panose="02030602050306030303" pitchFamily="18" charset="0"/>
              </a:rPr>
              <a:t>Over-the-counter pain medications, Aloe </a:t>
            </a:r>
            <a:r>
              <a:rPr lang="en-GB" sz="2400" b="0" i="0" u="none" strike="noStrike" dirty="0" err="1">
                <a:solidFill>
                  <a:srgbClr val="0070C0"/>
                </a:solidFill>
                <a:effectLst/>
                <a:latin typeface="Constantia" panose="02030602050306030303" pitchFamily="18" charset="0"/>
              </a:rPr>
              <a:t>vera</a:t>
            </a:r>
            <a:r>
              <a:rPr lang="en-GB" sz="2400" b="0" i="0" u="none" strike="noStrike" dirty="0">
                <a:solidFill>
                  <a:srgbClr val="0070C0"/>
                </a:solidFill>
                <a:effectLst/>
                <a:latin typeface="Constantia" panose="02030602050306030303" pitchFamily="18" charset="0"/>
              </a:rPr>
              <a:t> gel or lotion</a:t>
            </a:r>
          </a:p>
          <a:p>
            <a:pPr>
              <a:buFont typeface="Arial"/>
              <a:buChar char="•"/>
            </a:pPr>
            <a:r>
              <a:rPr lang="en-GB" sz="2400" b="0" i="0" u="none" strike="noStrike" dirty="0">
                <a:solidFill>
                  <a:srgbClr val="0070C0"/>
                </a:solidFill>
                <a:effectLst/>
                <a:latin typeface="Constantia" panose="02030602050306030303" pitchFamily="18" charset="0"/>
              </a:rPr>
              <a:t>Hydration - drinking plenty of fluids</a:t>
            </a:r>
          </a:p>
        </p:txBody>
      </p:sp>
    </p:spTree>
    <p:extLst>
      <p:ext uri="{BB962C8B-B14F-4D97-AF65-F5344CB8AC3E}">
        <p14:creationId xmlns:p14="http://schemas.microsoft.com/office/powerpoint/2010/main" val="3076100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A4753D4-0B36-471C-948F-FE5A1EB2E428}"/>
              </a:ext>
            </a:extLst>
          </p:cNvPr>
          <p:cNvSpPr txBox="1"/>
          <p:nvPr/>
        </p:nvSpPr>
        <p:spPr>
          <a:xfrm>
            <a:off x="2282253" y="3248081"/>
            <a:ext cx="4594484" cy="369332"/>
          </a:xfrm>
          <a:prstGeom prst="rect">
            <a:avLst/>
          </a:prstGeom>
          <a:noFill/>
        </p:spPr>
        <p:txBody>
          <a:bodyPr wrap="square">
            <a:spAutoFit/>
          </a:bodyPr>
          <a:lstStyle/>
          <a:p>
            <a:r>
              <a:rPr lang="en-GB" dirty="0">
                <a:hlinkClick r:id="rId2"/>
              </a:rPr>
              <a:t>https://youtu.be/y52c9ebL-Wo</a:t>
            </a:r>
            <a:r>
              <a:rPr lang="en-GB" dirty="0"/>
              <a:t> </a:t>
            </a:r>
          </a:p>
        </p:txBody>
      </p:sp>
    </p:spTree>
    <p:extLst>
      <p:ext uri="{BB962C8B-B14F-4D97-AF65-F5344CB8AC3E}">
        <p14:creationId xmlns:p14="http://schemas.microsoft.com/office/powerpoint/2010/main" val="35921283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CPR </a:t>
            </a:r>
          </a:p>
        </p:txBody>
      </p:sp>
      <p:sp>
        <p:nvSpPr>
          <p:cNvPr id="3" name="Content Placeholder 2"/>
          <p:cNvSpPr>
            <a:spLocks noGrp="1"/>
          </p:cNvSpPr>
          <p:nvPr>
            <p:ph idx="1"/>
          </p:nvPr>
        </p:nvSpPr>
        <p:spPr/>
        <p:txBody>
          <a:bodyPr>
            <a:normAutofit fontScale="85000" lnSpcReduction="20000"/>
          </a:bodyPr>
          <a:lstStyle/>
          <a:p>
            <a:r>
              <a:rPr lang="en-GB" sz="1900" b="1" dirty="0">
                <a:solidFill>
                  <a:srgbClr val="0070C0"/>
                </a:solidFill>
                <a:latin typeface="Constantia" panose="02030602050306030303" pitchFamily="18" charset="0"/>
              </a:rPr>
              <a:t>How do you perform CPR?</a:t>
            </a:r>
          </a:p>
          <a:p>
            <a:r>
              <a:rPr lang="en-GB" sz="1900" dirty="0">
                <a:solidFill>
                  <a:srgbClr val="0070C0"/>
                </a:solidFill>
                <a:latin typeface="Constantia" panose="02030602050306030303" pitchFamily="18" charset="0"/>
              </a:rPr>
              <a:t>CPR is a way to treat someone when they stop breathing or their heart stops beating.</a:t>
            </a:r>
          </a:p>
          <a:p>
            <a:r>
              <a:rPr lang="en-GB" sz="1900" dirty="0">
                <a:solidFill>
                  <a:srgbClr val="0070C0"/>
                </a:solidFill>
                <a:latin typeface="Constantia" panose="02030602050306030303" pitchFamily="18" charset="0"/>
              </a:rPr>
              <a:t>If a person stops breathing, call your local emergency services or ask someone else to. Before beginning CPR, ask loudly, “Are you OK?” If the person doesn’t respond, begin CPR.</a:t>
            </a:r>
          </a:p>
          <a:p>
            <a:r>
              <a:rPr lang="en-GB" sz="1900" dirty="0">
                <a:solidFill>
                  <a:srgbClr val="0070C0"/>
                </a:solidFill>
                <a:latin typeface="Constantia" panose="02030602050306030303" pitchFamily="18" charset="0"/>
              </a:rPr>
              <a:t>Lay the person on their back on a firm surface.</a:t>
            </a:r>
          </a:p>
          <a:p>
            <a:r>
              <a:rPr lang="en-GB" sz="1900" dirty="0">
                <a:solidFill>
                  <a:srgbClr val="0070C0"/>
                </a:solidFill>
                <a:latin typeface="Constantia" panose="02030602050306030303" pitchFamily="18" charset="0"/>
              </a:rPr>
              <a:t>Kneel next to their neck and shoulders.</a:t>
            </a:r>
          </a:p>
          <a:p>
            <a:r>
              <a:rPr lang="en-GB" sz="1900" dirty="0">
                <a:solidFill>
                  <a:srgbClr val="0070C0"/>
                </a:solidFill>
                <a:latin typeface="Constantia" panose="02030602050306030303" pitchFamily="18" charset="0"/>
              </a:rPr>
              <a:t>Place the heel of your hand over the </a:t>
            </a:r>
            <a:r>
              <a:rPr lang="en-GB" sz="1900" dirty="0" err="1">
                <a:solidFill>
                  <a:srgbClr val="0070C0"/>
                </a:solidFill>
                <a:latin typeface="Constantia" panose="02030602050306030303" pitchFamily="18" charset="0"/>
              </a:rPr>
              <a:t>center</a:t>
            </a:r>
            <a:r>
              <a:rPr lang="en-GB" sz="1900" dirty="0">
                <a:solidFill>
                  <a:srgbClr val="0070C0"/>
                </a:solidFill>
                <a:latin typeface="Constantia" panose="02030602050306030303" pitchFamily="18" charset="0"/>
              </a:rPr>
              <a:t> of their chest. Put your other hand directly over the first one and interlace your fingers. Make sure that your elbows are straight and move your shoulders up above your hands.</a:t>
            </a:r>
          </a:p>
          <a:p>
            <a:r>
              <a:rPr lang="en-GB" sz="1900" dirty="0">
                <a:solidFill>
                  <a:srgbClr val="0070C0"/>
                </a:solidFill>
                <a:latin typeface="Constantia" panose="02030602050306030303" pitchFamily="18" charset="0"/>
              </a:rPr>
              <a:t>Using your upper body weight, push straight down on their chest at least 1.5 inches for children or 2 inches for adults. Then release the pressure.</a:t>
            </a:r>
          </a:p>
          <a:p>
            <a:endParaRPr lang="en-GB" dirty="0"/>
          </a:p>
        </p:txBody>
      </p:sp>
    </p:spTree>
    <p:extLst>
      <p:ext uri="{BB962C8B-B14F-4D97-AF65-F5344CB8AC3E}">
        <p14:creationId xmlns:p14="http://schemas.microsoft.com/office/powerpoint/2010/main" val="34654615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D481B91-2EC7-4903-9940-93771027DEE5}"/>
              </a:ext>
            </a:extLst>
          </p:cNvPr>
          <p:cNvSpPr txBox="1"/>
          <p:nvPr/>
        </p:nvSpPr>
        <p:spPr>
          <a:xfrm>
            <a:off x="0" y="616592"/>
            <a:ext cx="7524328" cy="3693319"/>
          </a:xfrm>
          <a:prstGeom prst="rect">
            <a:avLst/>
          </a:prstGeom>
          <a:noFill/>
        </p:spPr>
        <p:txBody>
          <a:bodyPr wrap="square">
            <a:spAutoFit/>
          </a:bodyPr>
          <a:lstStyle/>
          <a:p>
            <a:pPr marL="285750" indent="-285750">
              <a:buFont typeface="Arial" panose="020B0604020202020204" pitchFamily="34" charset="0"/>
              <a:buChar char="•"/>
            </a:pPr>
            <a:r>
              <a:rPr lang="en-GB" dirty="0">
                <a:solidFill>
                  <a:srgbClr val="00B0F0"/>
                </a:solidFill>
              </a:rPr>
              <a:t>Repeat this procedure again up to 100 times per minute. These are called chest compressions.</a:t>
            </a:r>
          </a:p>
          <a:p>
            <a:pPr marL="285750" indent="-285750">
              <a:buFont typeface="Arial" panose="020B0604020202020204" pitchFamily="34" charset="0"/>
              <a:buChar char="•"/>
            </a:pPr>
            <a:r>
              <a:rPr lang="en-GB" dirty="0">
                <a:solidFill>
                  <a:srgbClr val="00B0F0"/>
                </a:solidFill>
              </a:rPr>
              <a:t>To minimize potential injuries, only those trained in CPR should perform rescue breathing. If you haven’t been trained, perform chest compressions until medical help arrives.</a:t>
            </a:r>
          </a:p>
          <a:p>
            <a:pPr marL="285750" indent="-285750">
              <a:buFont typeface="Arial" panose="020B0604020202020204" pitchFamily="34" charset="0"/>
              <a:buChar char="•"/>
            </a:pPr>
            <a:r>
              <a:rPr lang="en-GB" dirty="0">
                <a:solidFill>
                  <a:srgbClr val="00B0F0"/>
                </a:solidFill>
              </a:rPr>
              <a:t>If you’re trained in CPR, tilt the person’s head back and lift the chin to open up the airway.</a:t>
            </a:r>
          </a:p>
          <a:p>
            <a:pPr marL="285750" indent="-285750">
              <a:buFont typeface="Arial" panose="020B0604020202020204" pitchFamily="34" charset="0"/>
              <a:buChar char="•"/>
            </a:pPr>
            <a:r>
              <a:rPr lang="en-GB" dirty="0">
                <a:solidFill>
                  <a:srgbClr val="00B0F0"/>
                </a:solidFill>
              </a:rPr>
              <a:t>Pinch the person’s nose closed and cover their mouth with yours, creating an airtight seal.</a:t>
            </a:r>
          </a:p>
          <a:p>
            <a:pPr marL="285750" indent="-285750">
              <a:buFont typeface="Arial" panose="020B0604020202020204" pitchFamily="34" charset="0"/>
              <a:buChar char="•"/>
            </a:pPr>
            <a:r>
              <a:rPr lang="en-GB" dirty="0">
                <a:solidFill>
                  <a:srgbClr val="00B0F0"/>
                </a:solidFill>
              </a:rPr>
              <a:t>Give two one-second breaths and watch for their chest to rise.</a:t>
            </a:r>
          </a:p>
          <a:p>
            <a:pPr marL="285750" indent="-285750">
              <a:buFont typeface="Arial" panose="020B0604020202020204" pitchFamily="34" charset="0"/>
              <a:buChar char="•"/>
            </a:pPr>
            <a:r>
              <a:rPr lang="en-GB" dirty="0">
                <a:solidFill>
                  <a:srgbClr val="00B0F0"/>
                </a:solidFill>
              </a:rPr>
              <a:t>Continue alternating between compressions and breaths — 30 compressions and two breaths — until help arrives or there are signs of movement</a:t>
            </a:r>
            <a:r>
              <a:rPr lang="en-GB" dirty="0"/>
              <a:t>.</a:t>
            </a:r>
          </a:p>
        </p:txBody>
      </p:sp>
    </p:spTree>
    <p:extLst>
      <p:ext uri="{BB962C8B-B14F-4D97-AF65-F5344CB8AC3E}">
        <p14:creationId xmlns:p14="http://schemas.microsoft.com/office/powerpoint/2010/main" val="1837663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CONSTRICTIONS AND RESTRICTIVE BANDAGES </a:t>
            </a: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24128" y="1628800"/>
            <a:ext cx="283845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755576" y="1628800"/>
            <a:ext cx="4572000" cy="923330"/>
          </a:xfrm>
          <a:prstGeom prst="rect">
            <a:avLst/>
          </a:prstGeom>
        </p:spPr>
        <p:txBody>
          <a:bodyPr>
            <a:spAutoFit/>
          </a:bodyPr>
          <a:lstStyle/>
          <a:p>
            <a:r>
              <a:rPr lang="en-GB" dirty="0"/>
              <a:t>constrictive bandage</a:t>
            </a:r>
          </a:p>
          <a:p>
            <a:r>
              <a:rPr lang="en-GB" dirty="0"/>
              <a:t>dressing applied to restrict joint movement, prevent oedema formation or control bleeding</a:t>
            </a: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4221088"/>
            <a:ext cx="1685925"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43608" y="3789040"/>
            <a:ext cx="4572000" cy="2031325"/>
          </a:xfrm>
          <a:prstGeom prst="rect">
            <a:avLst/>
          </a:prstGeom>
        </p:spPr>
        <p:txBody>
          <a:bodyPr>
            <a:spAutoFit/>
          </a:bodyPr>
          <a:lstStyle/>
          <a:p>
            <a:r>
              <a:rPr lang="en-GB" b="1" dirty="0"/>
              <a:t>bandage</a:t>
            </a:r>
            <a:r>
              <a:rPr lang="en-GB" dirty="0"/>
              <a:t> is a piece of material used either to support a medical device such as a </a:t>
            </a:r>
            <a:r>
              <a:rPr lang="en-GB" b="1" dirty="0"/>
              <a:t>dressing</a:t>
            </a:r>
            <a:r>
              <a:rPr lang="en-GB" dirty="0"/>
              <a:t> or splint, or on its own to provide support to or to restrict the movement of a part of the body. When used with a </a:t>
            </a:r>
            <a:r>
              <a:rPr lang="en-GB" b="1" dirty="0"/>
              <a:t>dressing</a:t>
            </a:r>
            <a:r>
              <a:rPr lang="en-GB" dirty="0"/>
              <a:t>, the </a:t>
            </a:r>
            <a:r>
              <a:rPr lang="en-GB" b="1" dirty="0"/>
              <a:t>dressing</a:t>
            </a:r>
            <a:r>
              <a:rPr lang="en-GB" dirty="0"/>
              <a:t> is applied directly on a wound, and a </a:t>
            </a:r>
            <a:r>
              <a:rPr lang="en-GB" b="1" dirty="0"/>
              <a:t>bandage</a:t>
            </a:r>
            <a:r>
              <a:rPr lang="en-GB" dirty="0"/>
              <a:t> used to hold the </a:t>
            </a:r>
            <a:r>
              <a:rPr lang="en-GB" b="1" dirty="0"/>
              <a:t>dressing</a:t>
            </a:r>
            <a:r>
              <a:rPr lang="en-GB" dirty="0"/>
              <a:t> in place.</a:t>
            </a:r>
          </a:p>
        </p:txBody>
      </p:sp>
    </p:spTree>
    <p:extLst>
      <p:ext uri="{BB962C8B-B14F-4D97-AF65-F5344CB8AC3E}">
        <p14:creationId xmlns:p14="http://schemas.microsoft.com/office/powerpoint/2010/main" val="3184555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162320-3D3F-4669-BAD0-41E4A672C829}"/>
              </a:ext>
            </a:extLst>
          </p:cNvPr>
          <p:cNvSpPr txBox="1"/>
          <p:nvPr/>
        </p:nvSpPr>
        <p:spPr>
          <a:xfrm>
            <a:off x="2286000" y="3244334"/>
            <a:ext cx="4572000" cy="369332"/>
          </a:xfrm>
          <a:prstGeom prst="rect">
            <a:avLst/>
          </a:prstGeom>
          <a:noFill/>
        </p:spPr>
        <p:txBody>
          <a:bodyPr wrap="square">
            <a:spAutoFit/>
          </a:bodyPr>
          <a:lstStyle/>
          <a:p>
            <a:r>
              <a:rPr lang="en-GB" dirty="0">
                <a:hlinkClick r:id="rId2"/>
              </a:rPr>
              <a:t>https://youtu.be/0jps5SZlTdo</a:t>
            </a:r>
            <a:r>
              <a:rPr lang="en-GB" dirty="0"/>
              <a:t> </a:t>
            </a:r>
          </a:p>
        </p:txBody>
      </p:sp>
    </p:spTree>
    <p:extLst>
      <p:ext uri="{BB962C8B-B14F-4D97-AF65-F5344CB8AC3E}">
        <p14:creationId xmlns:p14="http://schemas.microsoft.com/office/powerpoint/2010/main" val="3185326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8221AB8-8B0F-4369-BD1F-3734B592776A}"/>
              </a:ext>
            </a:extLst>
          </p:cNvPr>
          <p:cNvSpPr txBox="1"/>
          <p:nvPr/>
        </p:nvSpPr>
        <p:spPr>
          <a:xfrm>
            <a:off x="2286000" y="3240586"/>
            <a:ext cx="4572000" cy="369332"/>
          </a:xfrm>
          <a:prstGeom prst="rect">
            <a:avLst/>
          </a:prstGeom>
          <a:noFill/>
        </p:spPr>
        <p:txBody>
          <a:bodyPr wrap="square">
            <a:spAutoFit/>
          </a:bodyPr>
          <a:lstStyle/>
          <a:p>
            <a:r>
              <a:rPr lang="en-GB" dirty="0">
                <a:hlinkClick r:id="rId2"/>
              </a:rPr>
              <a:t>https://youtu.be/SztsZNp-jDM</a:t>
            </a:r>
            <a:r>
              <a:rPr lang="en-GB" dirty="0"/>
              <a:t> </a:t>
            </a:r>
          </a:p>
        </p:txBody>
      </p:sp>
    </p:spTree>
    <p:extLst>
      <p:ext uri="{BB962C8B-B14F-4D97-AF65-F5344CB8AC3E}">
        <p14:creationId xmlns:p14="http://schemas.microsoft.com/office/powerpoint/2010/main" val="3522901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01E3C8F-26A8-49FC-A19C-945AF636C48B}"/>
              </a:ext>
            </a:extLst>
          </p:cNvPr>
          <p:cNvSpPr txBox="1"/>
          <p:nvPr/>
        </p:nvSpPr>
        <p:spPr>
          <a:xfrm>
            <a:off x="2286000" y="3240586"/>
            <a:ext cx="4572000" cy="369332"/>
          </a:xfrm>
          <a:prstGeom prst="rect">
            <a:avLst/>
          </a:prstGeom>
          <a:noFill/>
        </p:spPr>
        <p:txBody>
          <a:bodyPr wrap="square">
            <a:spAutoFit/>
          </a:bodyPr>
          <a:lstStyle/>
          <a:p>
            <a:r>
              <a:rPr lang="en-GB" dirty="0">
                <a:hlinkClick r:id="rId2"/>
              </a:rPr>
              <a:t>https://youtu.be/767Zqfw4xqU</a:t>
            </a:r>
            <a:r>
              <a:rPr lang="en-GB" dirty="0"/>
              <a:t> </a:t>
            </a:r>
          </a:p>
        </p:txBody>
      </p:sp>
    </p:spTree>
    <p:extLst>
      <p:ext uri="{BB962C8B-B14F-4D97-AF65-F5344CB8AC3E}">
        <p14:creationId xmlns:p14="http://schemas.microsoft.com/office/powerpoint/2010/main" val="9090170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SNAKE BITE </a:t>
            </a:r>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550319" y="3177381"/>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115616" y="1213008"/>
            <a:ext cx="4572000" cy="1477328"/>
          </a:xfrm>
          <a:prstGeom prst="rect">
            <a:avLst/>
          </a:prstGeom>
        </p:spPr>
        <p:txBody>
          <a:bodyPr>
            <a:spAutoFit/>
          </a:bodyPr>
          <a:lstStyle/>
          <a:p>
            <a:r>
              <a:rPr lang="en-GB" dirty="0"/>
              <a:t>Some snakes are venomous and can inject venom containing toxins as they bite. A bite from a venomous snake is a medical emergency because it can be deadly if not treated quickly.</a:t>
            </a:r>
          </a:p>
        </p:txBody>
      </p:sp>
    </p:spTree>
    <p:extLst>
      <p:ext uri="{BB962C8B-B14F-4D97-AF65-F5344CB8AC3E}">
        <p14:creationId xmlns:p14="http://schemas.microsoft.com/office/powerpoint/2010/main" val="2246872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SNAKE BITE </a:t>
            </a:r>
          </a:p>
        </p:txBody>
      </p:sp>
      <p:sp>
        <p:nvSpPr>
          <p:cNvPr id="3" name="Content Placeholder 2"/>
          <p:cNvSpPr>
            <a:spLocks noGrp="1"/>
          </p:cNvSpPr>
          <p:nvPr>
            <p:ph idx="1"/>
          </p:nvPr>
        </p:nvSpPr>
        <p:spPr/>
        <p:txBody>
          <a:bodyPr>
            <a:normAutofit/>
          </a:bodyPr>
          <a:lstStyle/>
          <a:p>
            <a:r>
              <a:rPr lang="en-GB" b="1" dirty="0"/>
              <a:t>What to do after a snake bite</a:t>
            </a:r>
          </a:p>
          <a:p>
            <a:r>
              <a:rPr lang="en-GB" dirty="0"/>
              <a:t>Immediately after being bitten by a snake you should:</a:t>
            </a:r>
          </a:p>
          <a:p>
            <a:r>
              <a:rPr lang="en-GB" dirty="0"/>
              <a:t>remain calm and don't panic – snake bites, particularly those that occur in the UK, usually aren't serious and are only very rarely deadly </a:t>
            </a:r>
          </a:p>
          <a:p>
            <a:r>
              <a:rPr lang="en-GB" dirty="0"/>
              <a:t>try to remember the shape, size and colour of the snake </a:t>
            </a:r>
          </a:p>
          <a:p>
            <a:r>
              <a:rPr lang="en-GB" dirty="0"/>
              <a:t>keep the part of your body that's been bitten as still as possible to prevent the venom spreading around your body </a:t>
            </a:r>
          </a:p>
          <a:p>
            <a:r>
              <a:rPr lang="en-GB" dirty="0"/>
              <a:t>remove jewellery and watches from the bitten limb as they could cut into your skin if the limb swells </a:t>
            </a:r>
          </a:p>
          <a:p>
            <a:endParaRPr lang="en-GB" dirty="0"/>
          </a:p>
        </p:txBody>
      </p:sp>
    </p:spTree>
    <p:extLst>
      <p:ext uri="{BB962C8B-B14F-4D97-AF65-F5344CB8AC3E}">
        <p14:creationId xmlns:p14="http://schemas.microsoft.com/office/powerpoint/2010/main" val="253562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DBEA48-30C6-48C8-B9E9-D18C5963DBE2}"/>
              </a:ext>
            </a:extLst>
          </p:cNvPr>
          <p:cNvSpPr txBox="1"/>
          <p:nvPr/>
        </p:nvSpPr>
        <p:spPr>
          <a:xfrm>
            <a:off x="683568" y="886096"/>
            <a:ext cx="7344816" cy="4401205"/>
          </a:xfrm>
          <a:prstGeom prst="rect">
            <a:avLst/>
          </a:prstGeom>
          <a:noFill/>
        </p:spPr>
        <p:txBody>
          <a:bodyPr wrap="square">
            <a:spAutoFit/>
          </a:bodyPr>
          <a:lstStyle/>
          <a:p>
            <a:pPr marL="342900" indent="-342900">
              <a:buFont typeface="Arial" panose="020B0604020202020204" pitchFamily="34" charset="0"/>
              <a:buChar char="•"/>
            </a:pPr>
            <a:r>
              <a:rPr lang="en-GB" sz="2000" b="1" dirty="0"/>
              <a:t>do not attempt to remove any clothing, but loosen clothing if possible </a:t>
            </a:r>
          </a:p>
          <a:p>
            <a:pPr marL="342900" indent="-342900">
              <a:buFont typeface="Arial" panose="020B0604020202020204" pitchFamily="34" charset="0"/>
              <a:buChar char="•"/>
            </a:pPr>
            <a:r>
              <a:rPr lang="en-GB" sz="2000" b="1" dirty="0"/>
              <a:t>seek immediate medical attention </a:t>
            </a:r>
          </a:p>
          <a:p>
            <a:pPr marL="342900" indent="-342900">
              <a:buFont typeface="Arial" panose="020B0604020202020204" pitchFamily="34" charset="0"/>
              <a:buChar char="•"/>
            </a:pPr>
            <a:r>
              <a:rPr lang="en-GB" sz="2000" b="1" dirty="0"/>
              <a:t>If you or someone you're with is bitten by a snake, you should NOT: </a:t>
            </a:r>
          </a:p>
          <a:p>
            <a:pPr marL="342900" indent="-342900">
              <a:buFont typeface="Arial" panose="020B0604020202020204" pitchFamily="34" charset="0"/>
              <a:buChar char="•"/>
            </a:pPr>
            <a:r>
              <a:rPr lang="en-GB" sz="2000" b="1" dirty="0"/>
              <a:t>try to suck the venom out of the bite </a:t>
            </a:r>
          </a:p>
          <a:p>
            <a:pPr marL="342900" indent="-342900">
              <a:buFont typeface="Arial" panose="020B0604020202020204" pitchFamily="34" charset="0"/>
              <a:buChar char="•"/>
            </a:pPr>
            <a:r>
              <a:rPr lang="en-GB" sz="2000" b="1" dirty="0"/>
              <a:t>try to cut the venom out of the bite or make it bleed </a:t>
            </a:r>
          </a:p>
          <a:p>
            <a:pPr marL="342900" indent="-342900">
              <a:buFont typeface="Arial" panose="020B0604020202020204" pitchFamily="34" charset="0"/>
              <a:buChar char="•"/>
            </a:pPr>
            <a:r>
              <a:rPr lang="en-GB" sz="2000" b="1" dirty="0"/>
              <a:t>rub anything into the wound or apply ice, heat or chemicals </a:t>
            </a:r>
          </a:p>
          <a:p>
            <a:pPr marL="342900" indent="-342900">
              <a:buFont typeface="Arial" panose="020B0604020202020204" pitchFamily="34" charset="0"/>
              <a:buChar char="•"/>
            </a:pPr>
            <a:r>
              <a:rPr lang="en-GB" sz="2000" b="1" dirty="0"/>
              <a:t>leave someone who's been bitten on their own </a:t>
            </a:r>
          </a:p>
          <a:p>
            <a:pPr marL="342900" indent="-342900">
              <a:buFont typeface="Arial" panose="020B0604020202020204" pitchFamily="34" charset="0"/>
              <a:buChar char="•"/>
            </a:pPr>
            <a:r>
              <a:rPr lang="en-GB" sz="2000" b="1" dirty="0"/>
              <a:t>put anything around the bitten limb to stop the spread of venom (such as a tight pressure band, tourniquet or ligature) as it won't help, and can cause swelling or make it worse; it could also damage the limb, leading to the need for </a:t>
            </a:r>
            <a:r>
              <a:rPr lang="en-GB" sz="2000" b="1" dirty="0">
                <a:hlinkClick r:id="rId2"/>
              </a:rPr>
              <a:t>amputation</a:t>
            </a:r>
            <a:endParaRPr lang="en-GB" sz="2000" b="1" dirty="0"/>
          </a:p>
          <a:p>
            <a:pPr marL="342900" indent="-342900">
              <a:buFont typeface="Arial" panose="020B0604020202020204" pitchFamily="34" charset="0"/>
              <a:buChar char="•"/>
            </a:pPr>
            <a:r>
              <a:rPr lang="en-GB" sz="2000" b="1" dirty="0"/>
              <a:t>try to catch or kill the snake </a:t>
            </a:r>
          </a:p>
        </p:txBody>
      </p:sp>
    </p:spTree>
    <p:extLst>
      <p:ext uri="{BB962C8B-B14F-4D97-AF65-F5344CB8AC3E}">
        <p14:creationId xmlns:p14="http://schemas.microsoft.com/office/powerpoint/2010/main" val="58593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BURNS</a:t>
            </a:r>
          </a:p>
        </p:txBody>
      </p:sp>
      <p:sp>
        <p:nvSpPr>
          <p:cNvPr id="3" name="Content Placeholder 2"/>
          <p:cNvSpPr>
            <a:spLocks noGrp="1"/>
          </p:cNvSpPr>
          <p:nvPr>
            <p:ph idx="1"/>
          </p:nvPr>
        </p:nvSpPr>
        <p:spPr/>
        <p:txBody>
          <a:bodyPr>
            <a:normAutofit/>
          </a:bodyPr>
          <a:lstStyle/>
          <a:p>
            <a:r>
              <a:rPr lang="en-GB" sz="2000" dirty="0">
                <a:solidFill>
                  <a:srgbClr val="00B0F0"/>
                </a:solidFill>
                <a:latin typeface="Rockwell" panose="02060603020205020403" pitchFamily="18" charset="0"/>
              </a:rPr>
              <a:t>The term “burn” means more than the burning sensation associated with this injury. Burns are characterized by severe skin damage that causes the affected skin cells to die.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9952" y="4365104"/>
            <a:ext cx="2752725" cy="173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75732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EE9D2B2-D52D-4F6A-BFE0-C56F8D785259}"/>
              </a:ext>
            </a:extLst>
          </p:cNvPr>
          <p:cNvSpPr txBox="1"/>
          <p:nvPr/>
        </p:nvSpPr>
        <p:spPr>
          <a:xfrm>
            <a:off x="2286000" y="3240586"/>
            <a:ext cx="4572000" cy="369332"/>
          </a:xfrm>
          <a:prstGeom prst="rect">
            <a:avLst/>
          </a:prstGeom>
          <a:noFill/>
        </p:spPr>
        <p:txBody>
          <a:bodyPr wrap="square">
            <a:spAutoFit/>
          </a:bodyPr>
          <a:lstStyle/>
          <a:p>
            <a:r>
              <a:rPr lang="en-GB" dirty="0">
                <a:hlinkClick r:id="rId2"/>
              </a:rPr>
              <a:t>https://youtu.be/DFFzJIy-ak8</a:t>
            </a:r>
            <a:r>
              <a:rPr lang="en-GB" dirty="0"/>
              <a:t> </a:t>
            </a:r>
          </a:p>
        </p:txBody>
      </p:sp>
    </p:spTree>
    <p:extLst>
      <p:ext uri="{BB962C8B-B14F-4D97-AF65-F5344CB8AC3E}">
        <p14:creationId xmlns:p14="http://schemas.microsoft.com/office/powerpoint/2010/main" val="39760150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BITES AND STINGS </a:t>
            </a:r>
          </a:p>
        </p:txBody>
      </p:sp>
      <p:pic>
        <p:nvPicPr>
          <p:cNvPr id="81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840266" y="3473665"/>
            <a:ext cx="1887080" cy="12552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35566" y="1484784"/>
            <a:ext cx="2429191" cy="369332"/>
          </a:xfrm>
          <a:prstGeom prst="rect">
            <a:avLst/>
          </a:prstGeom>
        </p:spPr>
        <p:txBody>
          <a:bodyPr wrap="none">
            <a:spAutoFit/>
          </a:bodyPr>
          <a:lstStyle/>
          <a:p>
            <a:r>
              <a:rPr lang="en-GB" b="1" dirty="0"/>
              <a:t>Wasp and hornet stings</a:t>
            </a:r>
            <a:endParaRPr lang="en-GB" dirty="0"/>
          </a:p>
        </p:txBody>
      </p:sp>
      <p:sp>
        <p:nvSpPr>
          <p:cNvPr id="5" name="Rectangle 4"/>
          <p:cNvSpPr/>
          <p:nvPr/>
        </p:nvSpPr>
        <p:spPr>
          <a:xfrm>
            <a:off x="683568" y="2276872"/>
            <a:ext cx="5832648" cy="2862322"/>
          </a:xfrm>
          <a:prstGeom prst="rect">
            <a:avLst/>
          </a:prstGeom>
        </p:spPr>
        <p:txBody>
          <a:bodyPr wrap="square">
            <a:spAutoFit/>
          </a:bodyPr>
          <a:lstStyle/>
          <a:p>
            <a:r>
              <a:rPr lang="en-GB" dirty="0"/>
              <a:t>A wasp or hornet sting causes a sudden, sharp pain at first. A swollen red mark may then form on your skin, which can last a few hours and may be painful and itchy.</a:t>
            </a:r>
          </a:p>
          <a:p>
            <a:r>
              <a:rPr lang="en-GB" dirty="0"/>
              <a:t>Sometimes a larger area around the sting can be painful, red and swollen for up to a week. This is a minor allergic reaction that isn't usually anything to worry about.</a:t>
            </a:r>
          </a:p>
          <a:p>
            <a:r>
              <a:rPr lang="en-GB" dirty="0"/>
              <a:t>A few people may experience a serious allergic reaction (</a:t>
            </a:r>
            <a:r>
              <a:rPr lang="en-GB" dirty="0">
                <a:hlinkClick r:id="rId3"/>
              </a:rPr>
              <a:t>anaphylaxis</a:t>
            </a:r>
            <a:r>
              <a:rPr lang="en-GB" dirty="0"/>
              <a:t>), causing breathing difficulties, </a:t>
            </a:r>
            <a:r>
              <a:rPr lang="en-GB" dirty="0">
                <a:hlinkClick r:id="rId3"/>
              </a:rPr>
              <a:t>dizziness</a:t>
            </a:r>
            <a:r>
              <a:rPr lang="en-GB" dirty="0"/>
              <a:t> and a swollen face or mouth. </a:t>
            </a:r>
            <a:r>
              <a:rPr lang="en-GB" b="1" dirty="0"/>
              <a:t>Dial 999 for an ambulance immediately if you have these symptoms.</a:t>
            </a:r>
            <a:endParaRPr lang="en-GB" dirty="0"/>
          </a:p>
        </p:txBody>
      </p:sp>
    </p:spTree>
    <p:extLst>
      <p:ext uri="{BB962C8B-B14F-4D97-AF65-F5344CB8AC3E}">
        <p14:creationId xmlns:p14="http://schemas.microsoft.com/office/powerpoint/2010/main" val="31686447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BEE STING </a:t>
            </a:r>
          </a:p>
        </p:txBody>
      </p:sp>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2555776" y="4694162"/>
            <a:ext cx="2173883" cy="144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971600" y="1582341"/>
            <a:ext cx="5886400" cy="2862322"/>
          </a:xfrm>
          <a:prstGeom prst="rect">
            <a:avLst/>
          </a:prstGeom>
        </p:spPr>
        <p:txBody>
          <a:bodyPr wrap="square">
            <a:spAutoFit/>
          </a:bodyPr>
          <a:lstStyle/>
          <a:p>
            <a:r>
              <a:rPr lang="en-GB" dirty="0"/>
              <a:t>bee sting feels similar to a wasp sting, but the sting will often be left in the wound. See </a:t>
            </a:r>
            <a:r>
              <a:rPr lang="en-GB" dirty="0">
                <a:hlinkClick r:id="rId3"/>
              </a:rPr>
              <a:t>treating insect bites</a:t>
            </a:r>
            <a:r>
              <a:rPr lang="en-GB" dirty="0"/>
              <a:t> for advice about how to remove this safely.</a:t>
            </a:r>
          </a:p>
          <a:p>
            <a:r>
              <a:rPr lang="en-GB" dirty="0"/>
              <a:t>The sting can cause pain, redness and swelling for a few hours. As with wasp stings, some people may have a mild allergic reaction that lasts up to a week.</a:t>
            </a:r>
          </a:p>
          <a:p>
            <a:r>
              <a:rPr lang="en-GB" dirty="0"/>
              <a:t>Serious allergic reactions can also occasionally occur, causing breathing difficulties, dizziness and a swollen face or mouth. </a:t>
            </a:r>
            <a:r>
              <a:rPr lang="en-GB" b="1" dirty="0"/>
              <a:t>Dial 999 for an ambulance immediately if you have these symptoms.</a:t>
            </a:r>
            <a:endParaRPr lang="en-GB" dirty="0"/>
          </a:p>
        </p:txBody>
      </p:sp>
    </p:spTree>
    <p:extLst>
      <p:ext uri="{BB962C8B-B14F-4D97-AF65-F5344CB8AC3E}">
        <p14:creationId xmlns:p14="http://schemas.microsoft.com/office/powerpoint/2010/main" val="1279713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55CC1C-B2E8-4E52-BAD2-5E5B275EFCD2}"/>
              </a:ext>
            </a:extLst>
          </p:cNvPr>
          <p:cNvSpPr txBox="1"/>
          <p:nvPr/>
        </p:nvSpPr>
        <p:spPr>
          <a:xfrm>
            <a:off x="2286000" y="3240586"/>
            <a:ext cx="4572000" cy="369332"/>
          </a:xfrm>
          <a:prstGeom prst="rect">
            <a:avLst/>
          </a:prstGeom>
          <a:noFill/>
        </p:spPr>
        <p:txBody>
          <a:bodyPr wrap="square">
            <a:spAutoFit/>
          </a:bodyPr>
          <a:lstStyle/>
          <a:p>
            <a:r>
              <a:rPr lang="en-GB" dirty="0">
                <a:hlinkClick r:id="rId2"/>
              </a:rPr>
              <a:t>https://youtu.be/wVk76y_zJd8</a:t>
            </a:r>
            <a:r>
              <a:rPr lang="en-GB" dirty="0"/>
              <a:t> </a:t>
            </a:r>
          </a:p>
        </p:txBody>
      </p:sp>
    </p:spTree>
    <p:extLst>
      <p:ext uri="{BB962C8B-B14F-4D97-AF65-F5344CB8AC3E}">
        <p14:creationId xmlns:p14="http://schemas.microsoft.com/office/powerpoint/2010/main" val="35499154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MOSQUITO BITE </a:t>
            </a:r>
          </a:p>
        </p:txBody>
      </p:sp>
      <p:pic>
        <p:nvPicPr>
          <p:cNvPr id="1024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4746272" y="4083818"/>
            <a:ext cx="2535504" cy="1687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79512" y="1859340"/>
            <a:ext cx="6678488" cy="2308324"/>
          </a:xfrm>
          <a:prstGeom prst="rect">
            <a:avLst/>
          </a:prstGeom>
        </p:spPr>
        <p:txBody>
          <a:bodyPr wrap="square">
            <a:spAutoFit/>
          </a:bodyPr>
          <a:lstStyle/>
          <a:p>
            <a:pPr algn="just"/>
            <a:r>
              <a:rPr lang="en-GB" b="0" i="0" u="none" strike="noStrike" dirty="0">
                <a:solidFill>
                  <a:srgbClr val="212B32"/>
                </a:solidFill>
                <a:effectLst/>
                <a:latin typeface="&amp;quot"/>
              </a:rPr>
              <a:t>Bites from mosquitoes often cause small red lumps on your skin. These are usually very itchy. Some people may also develop fluid-filled </a:t>
            </a:r>
            <a:r>
              <a:rPr lang="en-GB" b="0" i="0" u="none" strike="noStrike" dirty="0">
                <a:solidFill>
                  <a:srgbClr val="005EB8"/>
                </a:solidFill>
                <a:effectLst/>
                <a:latin typeface="&amp;quot"/>
                <a:hlinkClick r:id="rId3"/>
              </a:rPr>
              <a:t>blisters</a:t>
            </a:r>
            <a:r>
              <a:rPr lang="en-GB" b="0" i="0" u="none" strike="noStrike" dirty="0">
                <a:solidFill>
                  <a:srgbClr val="212B32"/>
                </a:solidFill>
                <a:effectLst/>
                <a:latin typeface="&amp;quot"/>
              </a:rPr>
              <a:t>.</a:t>
            </a:r>
          </a:p>
          <a:p>
            <a:pPr algn="just"/>
            <a:r>
              <a:rPr lang="en-GB" b="0" i="0" u="none" strike="noStrike" dirty="0">
                <a:solidFill>
                  <a:srgbClr val="212B32"/>
                </a:solidFill>
                <a:effectLst/>
                <a:latin typeface="&amp;quot"/>
              </a:rPr>
              <a:t>Mosquitoes don't cause major harm in the UK, but in some parts of the world they can spread serious illnesses such as </a:t>
            </a:r>
            <a:r>
              <a:rPr lang="en-GB" b="0" i="0" u="none" strike="noStrike" dirty="0">
                <a:solidFill>
                  <a:srgbClr val="005EB8"/>
                </a:solidFill>
                <a:effectLst/>
                <a:latin typeface="&amp;quot"/>
                <a:hlinkClick r:id="rId3"/>
              </a:rPr>
              <a:t>malaria</a:t>
            </a:r>
            <a:r>
              <a:rPr lang="en-GB" b="0" i="0" u="none" strike="noStrike" dirty="0">
                <a:solidFill>
                  <a:srgbClr val="212B32"/>
                </a:solidFill>
                <a:effectLst/>
                <a:latin typeface="&amp;quot"/>
              </a:rPr>
              <a:t>.</a:t>
            </a:r>
          </a:p>
          <a:p>
            <a:pPr algn="just"/>
            <a:r>
              <a:rPr lang="en-GB" b="0" i="0" u="none" strike="noStrike" dirty="0">
                <a:solidFill>
                  <a:srgbClr val="212B32"/>
                </a:solidFill>
                <a:effectLst/>
                <a:latin typeface="&amp;quot"/>
              </a:rPr>
              <a:t>Get medical help right away if you develop worrying symptoms, such as a fever, chills, </a:t>
            </a:r>
            <a:r>
              <a:rPr lang="en-GB" b="0" i="0" u="none" strike="noStrike" dirty="0">
                <a:solidFill>
                  <a:srgbClr val="005EB8"/>
                </a:solidFill>
                <a:effectLst/>
                <a:latin typeface="&amp;quot"/>
                <a:hlinkClick r:id="rId3"/>
              </a:rPr>
              <a:t>headaches</a:t>
            </a:r>
            <a:r>
              <a:rPr lang="en-GB" b="0" i="0" u="none" strike="noStrike" dirty="0">
                <a:solidFill>
                  <a:srgbClr val="212B32"/>
                </a:solidFill>
                <a:effectLst/>
                <a:latin typeface="&amp;quot"/>
              </a:rPr>
              <a:t> and vomiting, after a mosquito bite abroad.</a:t>
            </a:r>
          </a:p>
        </p:txBody>
      </p:sp>
      <p:pic>
        <p:nvPicPr>
          <p:cNvPr id="2050" name="Picture 2" descr="How to Prevent Mosquito Bites | Parents">
            <a:extLst>
              <a:ext uri="{FF2B5EF4-FFF2-40B4-BE49-F238E27FC236}">
                <a16:creationId xmlns:a16="http://schemas.microsoft.com/office/drawing/2014/main" id="{6E708BAF-BDCA-4455-9B38-B76E8BDFD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5682" y="4167664"/>
            <a:ext cx="3540334" cy="2415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3989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648D30B-563C-4FCD-8565-AA0902CA32AB}"/>
              </a:ext>
            </a:extLst>
          </p:cNvPr>
          <p:cNvSpPr txBox="1"/>
          <p:nvPr/>
        </p:nvSpPr>
        <p:spPr>
          <a:xfrm>
            <a:off x="2286000" y="3240586"/>
            <a:ext cx="4572000" cy="369332"/>
          </a:xfrm>
          <a:prstGeom prst="rect">
            <a:avLst/>
          </a:prstGeom>
          <a:noFill/>
        </p:spPr>
        <p:txBody>
          <a:bodyPr wrap="square">
            <a:spAutoFit/>
          </a:bodyPr>
          <a:lstStyle/>
          <a:p>
            <a:r>
              <a:rPr lang="en-GB" dirty="0">
                <a:hlinkClick r:id="rId2"/>
              </a:rPr>
              <a:t>https://youtu.be/reKlLpbTHFs</a:t>
            </a:r>
            <a:r>
              <a:rPr lang="en-GB" dirty="0"/>
              <a:t> </a:t>
            </a:r>
          </a:p>
        </p:txBody>
      </p:sp>
    </p:spTree>
    <p:extLst>
      <p:ext uri="{BB962C8B-B14F-4D97-AF65-F5344CB8AC3E}">
        <p14:creationId xmlns:p14="http://schemas.microsoft.com/office/powerpoint/2010/main" val="3651169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810BF-7F45-40BB-AB48-0ED3C4E3C05D}"/>
              </a:ext>
            </a:extLst>
          </p:cNvPr>
          <p:cNvSpPr>
            <a:spLocks noGrp="1"/>
          </p:cNvSpPr>
          <p:nvPr>
            <p:ph type="title"/>
          </p:nvPr>
        </p:nvSpPr>
        <p:spPr/>
        <p:txBody>
          <a:bodyPr>
            <a:normAutofit/>
          </a:bodyPr>
          <a:lstStyle/>
          <a:p>
            <a:r>
              <a:rPr lang="en-GB" sz="2800" dirty="0">
                <a:solidFill>
                  <a:srgbClr val="C00000"/>
                </a:solidFill>
                <a:latin typeface="Algerian" panose="04020705040A02060702" pitchFamily="82" charset="0"/>
              </a:rPr>
              <a:t>COLD AND FROSTBITE!</a:t>
            </a:r>
          </a:p>
        </p:txBody>
      </p:sp>
      <p:pic>
        <p:nvPicPr>
          <p:cNvPr id="3074" name="Picture 2" descr="Avoid Frostbite, Symptoms, First Aid, Character Man Freezing.. Royalty Free  Cliparts, Vectors, And Stock Illustration. Image 147733556.">
            <a:extLst>
              <a:ext uri="{FF2B5EF4-FFF2-40B4-BE49-F238E27FC236}">
                <a16:creationId xmlns:a16="http://schemas.microsoft.com/office/drawing/2014/main" id="{F02D29B7-83E4-4ACC-BE79-3F91F51751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1" y="1196752"/>
            <a:ext cx="7931224" cy="5661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10915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ostbite - Stock Image - M330/1407 - Science Photo Library">
            <a:extLst>
              <a:ext uri="{FF2B5EF4-FFF2-40B4-BE49-F238E27FC236}">
                <a16:creationId xmlns:a16="http://schemas.microsoft.com/office/drawing/2014/main" id="{5590AD01-F467-4AA1-8192-FE7FE551A9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33526"/>
            <a:ext cx="2808312" cy="353563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ostbite - Wikipedia">
            <a:extLst>
              <a:ext uri="{FF2B5EF4-FFF2-40B4-BE49-F238E27FC236}">
                <a16:creationId xmlns:a16="http://schemas.microsoft.com/office/drawing/2014/main" id="{BD16C002-B9C9-46A3-9449-2BA49CE160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1340768"/>
            <a:ext cx="3816424" cy="3528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79710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EXPLOSURE TO COLD CONDITIONS </a:t>
            </a:r>
            <a:br>
              <a:rPr lang="en-GB" dirty="0"/>
            </a:br>
            <a:r>
              <a:rPr lang="en-GB" dirty="0"/>
              <a:t>FROSTBITE </a:t>
            </a:r>
          </a:p>
        </p:txBody>
      </p:sp>
      <p:sp>
        <p:nvSpPr>
          <p:cNvPr id="3" name="Content Placeholder 2"/>
          <p:cNvSpPr>
            <a:spLocks noGrp="1"/>
          </p:cNvSpPr>
          <p:nvPr>
            <p:ph idx="1"/>
          </p:nvPr>
        </p:nvSpPr>
        <p:spPr/>
        <p:txBody>
          <a:bodyPr>
            <a:normAutofit/>
          </a:bodyPr>
          <a:lstStyle/>
          <a:p>
            <a:r>
              <a:rPr lang="en-GB" dirty="0"/>
              <a:t>First aid for frostbite, as well as immersion or trench foot, includes:</a:t>
            </a:r>
          </a:p>
          <a:p>
            <a:r>
              <a:rPr lang="en-GB" dirty="0"/>
              <a:t>Check for signs of hypothermia and seek medical attention. If necessary quickly transport the victim to an emergency care facility.</a:t>
            </a:r>
          </a:p>
          <a:p>
            <a:r>
              <a:rPr lang="en-GB" dirty="0"/>
              <a:t>Treat the person gently and monitor breathing.</a:t>
            </a:r>
          </a:p>
          <a:p>
            <a:r>
              <a:rPr lang="en-GB" dirty="0"/>
              <a:t>If possible, move the victim to a warm area.</a:t>
            </a:r>
          </a:p>
          <a:p>
            <a:r>
              <a:rPr lang="en-GB" dirty="0"/>
              <a:t>Remove wet clothing, and gently loosen or remove constricting clothing or jewellery that may restrict circulation.</a:t>
            </a:r>
          </a:p>
          <a:p>
            <a:endParaRPr lang="en-GB" dirty="0"/>
          </a:p>
        </p:txBody>
      </p:sp>
    </p:spTree>
    <p:extLst>
      <p:ext uri="{BB962C8B-B14F-4D97-AF65-F5344CB8AC3E}">
        <p14:creationId xmlns:p14="http://schemas.microsoft.com/office/powerpoint/2010/main" val="28044443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1AEC6F-E3B9-4BB0-8373-1B298B9C62D8}"/>
              </a:ext>
            </a:extLst>
          </p:cNvPr>
          <p:cNvSpPr txBox="1"/>
          <p:nvPr/>
        </p:nvSpPr>
        <p:spPr>
          <a:xfrm>
            <a:off x="395536" y="609097"/>
            <a:ext cx="8208912" cy="4893647"/>
          </a:xfrm>
          <a:prstGeom prst="rect">
            <a:avLst/>
          </a:prstGeom>
          <a:noFill/>
        </p:spPr>
        <p:txBody>
          <a:bodyPr wrap="square">
            <a:spAutoFit/>
          </a:bodyPr>
          <a:lstStyle/>
          <a:p>
            <a:pPr marL="342900" indent="-342900">
              <a:buFont typeface="Arial" panose="020B0604020202020204" pitchFamily="34" charset="0"/>
              <a:buChar char="•"/>
            </a:pPr>
            <a:r>
              <a:rPr lang="en-GB" sz="2400" dirty="0">
                <a:solidFill>
                  <a:srgbClr val="7030A0"/>
                </a:solidFill>
              </a:rPr>
              <a:t>Warm the person by wrapping them in blankets or by them putting on dry clothing. Cover the head and neck. Warm the person slowly. Avoid direct heat which can burn the skin.</a:t>
            </a:r>
          </a:p>
          <a:p>
            <a:pPr marL="342900" indent="-342900">
              <a:buFont typeface="Arial" panose="020B0604020202020204" pitchFamily="34" charset="0"/>
              <a:buChar char="•"/>
            </a:pPr>
            <a:r>
              <a:rPr lang="en-GB" sz="2400" dirty="0" err="1">
                <a:solidFill>
                  <a:srgbClr val="7030A0"/>
                </a:solidFill>
              </a:rPr>
              <a:t>Loosley</a:t>
            </a:r>
            <a:r>
              <a:rPr lang="en-GB" sz="2400" dirty="0">
                <a:solidFill>
                  <a:srgbClr val="7030A0"/>
                </a:solidFill>
              </a:rPr>
              <a:t> cover the affected area with a sterile dressing. Place some gauze between fingers and toes to absorb moisture and prevent them from sticking together.</a:t>
            </a:r>
          </a:p>
          <a:p>
            <a:pPr marL="342900" indent="-342900">
              <a:buFont typeface="Arial" panose="020B0604020202020204" pitchFamily="34" charset="0"/>
              <a:buChar char="•"/>
            </a:pPr>
            <a:r>
              <a:rPr lang="en-GB" sz="2400" dirty="0">
                <a:solidFill>
                  <a:srgbClr val="7030A0"/>
                </a:solidFill>
              </a:rPr>
              <a:t>If the person is alert, give them warm liquids to drink.</a:t>
            </a:r>
          </a:p>
          <a:p>
            <a:pPr marL="342900" indent="-342900">
              <a:buFont typeface="Arial" panose="020B0604020202020204" pitchFamily="34" charset="0"/>
              <a:buChar char="•"/>
            </a:pPr>
            <a:r>
              <a:rPr lang="en-GB" sz="2400" dirty="0">
                <a:solidFill>
                  <a:srgbClr val="7030A0"/>
                </a:solidFill>
              </a:rPr>
              <a:t>DO NOT attempt to rewarm the affected frostbite area on site (but do try to stop the area from becoming any colder) - without the proper medical care, tissue that has been warmed may refreeze and cause more damage.  </a:t>
            </a:r>
          </a:p>
          <a:p>
            <a:pPr marL="342900" indent="-342900">
              <a:buFont typeface="Arial" panose="020B0604020202020204" pitchFamily="34" charset="0"/>
              <a:buChar char="•"/>
            </a:pPr>
            <a:r>
              <a:rPr lang="en-GB" sz="2400" dirty="0">
                <a:solidFill>
                  <a:srgbClr val="7030A0"/>
                </a:solidFill>
              </a:rPr>
              <a:t>DO NOT rub area or apply dry heat. </a:t>
            </a:r>
          </a:p>
          <a:p>
            <a:pPr marL="342900" indent="-342900">
              <a:buFont typeface="Arial" panose="020B0604020202020204" pitchFamily="34" charset="0"/>
              <a:buChar char="•"/>
            </a:pPr>
            <a:r>
              <a:rPr lang="en-GB" sz="2400" dirty="0">
                <a:solidFill>
                  <a:srgbClr val="7030A0"/>
                </a:solidFill>
              </a:rPr>
              <a:t>DO NOT allow the victim to drink alcohol or smoke. </a:t>
            </a:r>
          </a:p>
        </p:txBody>
      </p:sp>
    </p:spTree>
    <p:extLst>
      <p:ext uri="{BB962C8B-B14F-4D97-AF65-F5344CB8AC3E}">
        <p14:creationId xmlns:p14="http://schemas.microsoft.com/office/powerpoint/2010/main" val="472913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A81ECE-A093-436C-B7A7-30019CB57B97}"/>
              </a:ext>
            </a:extLst>
          </p:cNvPr>
          <p:cNvSpPr txBox="1"/>
          <p:nvPr/>
        </p:nvSpPr>
        <p:spPr>
          <a:xfrm>
            <a:off x="2286000" y="3240586"/>
            <a:ext cx="4572000" cy="369332"/>
          </a:xfrm>
          <a:prstGeom prst="rect">
            <a:avLst/>
          </a:prstGeom>
          <a:noFill/>
        </p:spPr>
        <p:txBody>
          <a:bodyPr wrap="square">
            <a:spAutoFit/>
          </a:bodyPr>
          <a:lstStyle/>
          <a:p>
            <a:r>
              <a:rPr lang="en-GB" dirty="0">
                <a:hlinkClick r:id="rId2"/>
              </a:rPr>
              <a:t>https://youtu.be/Ns1DPvXVO6I</a:t>
            </a:r>
            <a:r>
              <a:rPr lang="en-GB" dirty="0"/>
              <a:t> </a:t>
            </a:r>
          </a:p>
        </p:txBody>
      </p:sp>
    </p:spTree>
    <p:extLst>
      <p:ext uri="{BB962C8B-B14F-4D97-AF65-F5344CB8AC3E}">
        <p14:creationId xmlns:p14="http://schemas.microsoft.com/office/powerpoint/2010/main" val="28001546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6A5961A-2115-4329-B14A-C3627A9AE7C5}"/>
              </a:ext>
            </a:extLst>
          </p:cNvPr>
          <p:cNvSpPr txBox="1"/>
          <p:nvPr/>
        </p:nvSpPr>
        <p:spPr>
          <a:xfrm>
            <a:off x="2286000" y="3240586"/>
            <a:ext cx="4572000" cy="369332"/>
          </a:xfrm>
          <a:prstGeom prst="rect">
            <a:avLst/>
          </a:prstGeom>
          <a:noFill/>
        </p:spPr>
        <p:txBody>
          <a:bodyPr wrap="square">
            <a:spAutoFit/>
          </a:bodyPr>
          <a:lstStyle/>
          <a:p>
            <a:r>
              <a:rPr lang="en-GB" dirty="0">
                <a:hlinkClick r:id="rId2"/>
              </a:rPr>
              <a:t>https://youtu.be/e3eimijVeLw</a:t>
            </a:r>
            <a:r>
              <a:rPr lang="en-GB" dirty="0"/>
              <a:t> </a:t>
            </a:r>
          </a:p>
        </p:txBody>
      </p:sp>
    </p:spTree>
    <p:extLst>
      <p:ext uri="{BB962C8B-B14F-4D97-AF65-F5344CB8AC3E}">
        <p14:creationId xmlns:p14="http://schemas.microsoft.com/office/powerpoint/2010/main" val="24707468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untington's Disease Youth Organization - Teens - Ask a Question">
            <a:extLst>
              <a:ext uri="{FF2B5EF4-FFF2-40B4-BE49-F238E27FC236}">
                <a16:creationId xmlns:a16="http://schemas.microsoft.com/office/drawing/2014/main" id="{A595C843-B5E3-4EF6-BFAC-337CCB3717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500313"/>
            <a:ext cx="6192688" cy="359298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3,449 BEST Any Questions IMAGES, STOCK PHOTOS &amp; VECTORS | Adobe Stock">
            <a:extLst>
              <a:ext uri="{FF2B5EF4-FFF2-40B4-BE49-F238E27FC236}">
                <a16:creationId xmlns:a16="http://schemas.microsoft.com/office/drawing/2014/main" id="{7CF90546-5B5A-43BE-B2F3-31058DB6DDF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764704"/>
            <a:ext cx="7128792" cy="1304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78577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6411664-BF4E-49C1-869B-D9A93DA32E4B}"/>
              </a:ext>
            </a:extLst>
          </p:cNvPr>
          <p:cNvSpPr txBox="1"/>
          <p:nvPr/>
        </p:nvSpPr>
        <p:spPr>
          <a:xfrm>
            <a:off x="1115616" y="1268760"/>
            <a:ext cx="5761121" cy="4022576"/>
          </a:xfrm>
          <a:prstGeom prst="rect">
            <a:avLst/>
          </a:prstGeom>
          <a:noFill/>
        </p:spPr>
        <p:txBody>
          <a:bodyPr wrap="square">
            <a:spAutoFit/>
          </a:bodyPr>
          <a:lstStyle/>
          <a:p>
            <a:pPr>
              <a:lnSpc>
                <a:spcPct val="107000"/>
              </a:lnSpc>
              <a:spcAft>
                <a:spcPts val="800"/>
              </a:spcAft>
            </a:pPr>
            <a:r>
              <a:rPr lang="en-GB" sz="4400" u="sng" dirty="0">
                <a:solidFill>
                  <a:srgbClr val="A0105B"/>
                </a:solidFill>
                <a:effectLst/>
                <a:latin typeface="Blackadder ITC" panose="04020505051007020D02" pitchFamily="82" charset="0"/>
                <a:ea typeface="Calibri" panose="020F0502020204030204" pitchFamily="34" charset="0"/>
                <a:cs typeface="Mangal" panose="02040503050203030202" pitchFamily="18" charset="0"/>
              </a:rPr>
              <a:t>Thank You So Much For Your Participations!</a:t>
            </a:r>
          </a:p>
          <a:p>
            <a:pPr>
              <a:lnSpc>
                <a:spcPct val="107000"/>
              </a:lnSpc>
              <a:spcAft>
                <a:spcPts val="800"/>
              </a:spcAft>
            </a:pPr>
            <a:r>
              <a:rPr lang="en-GB" sz="4400" u="sng" dirty="0">
                <a:solidFill>
                  <a:srgbClr val="A0105B"/>
                </a:solidFill>
                <a:effectLst/>
                <a:latin typeface="Blackadder ITC" panose="04020505051007020D02" pitchFamily="82" charset="0"/>
                <a:ea typeface="Calibri" panose="020F0502020204030204" pitchFamily="34" charset="0"/>
                <a:cs typeface="Mangal" panose="02040503050203030202" pitchFamily="18" charset="0"/>
              </a:rPr>
              <a:t>Be Alert And Be Safe!!</a:t>
            </a:r>
          </a:p>
          <a:p>
            <a:pPr>
              <a:lnSpc>
                <a:spcPct val="107000"/>
              </a:lnSpc>
              <a:spcAft>
                <a:spcPts val="800"/>
              </a:spcAft>
            </a:pPr>
            <a:r>
              <a:rPr lang="en-GB" sz="4400" u="sng" dirty="0">
                <a:solidFill>
                  <a:srgbClr val="A0105B"/>
                </a:solidFill>
                <a:effectLst/>
                <a:latin typeface="Blackadder ITC" panose="04020505051007020D02" pitchFamily="82" charset="0"/>
                <a:ea typeface="Calibri" panose="020F0502020204030204" pitchFamily="34" charset="0"/>
                <a:cs typeface="Mangal" panose="02040503050203030202" pitchFamily="18" charset="0"/>
              </a:rPr>
              <a:t> </a:t>
            </a:r>
          </a:p>
          <a:p>
            <a:pPr>
              <a:lnSpc>
                <a:spcPct val="107000"/>
              </a:lnSpc>
              <a:spcAft>
                <a:spcPts val="800"/>
              </a:spcAft>
            </a:pPr>
            <a:r>
              <a:rPr lang="en-GB" sz="4400" u="sng" dirty="0">
                <a:solidFill>
                  <a:srgbClr val="A0105B"/>
                </a:solidFill>
                <a:effectLst/>
                <a:latin typeface="Blackadder ITC" panose="04020505051007020D02" pitchFamily="82" charset="0"/>
                <a:ea typeface="Calibri" panose="020F0502020204030204" pitchFamily="34" charset="0"/>
                <a:cs typeface="Mangal" panose="02040503050203030202" pitchFamily="18" charset="0"/>
              </a:rPr>
              <a:t>God Bless!!</a:t>
            </a:r>
          </a:p>
        </p:txBody>
      </p:sp>
    </p:spTree>
    <p:extLst>
      <p:ext uri="{BB962C8B-B14F-4D97-AF65-F5344CB8AC3E}">
        <p14:creationId xmlns:p14="http://schemas.microsoft.com/office/powerpoint/2010/main" val="1401253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Adult minor burns and scalds - start cooling the burn or scald as quickly as possible">
            <a:extLst>
              <a:ext uri="{FF2B5EF4-FFF2-40B4-BE49-F238E27FC236}">
                <a16:creationId xmlns:a16="http://schemas.microsoft.com/office/drawing/2014/main" id="{133E1E40-E65D-4B62-8F60-E9CF74367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2973710"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0F80893C-46FE-4CCE-92FE-96B32AF8868F}"/>
              </a:ext>
            </a:extLst>
          </p:cNvPr>
          <p:cNvSpPr txBox="1"/>
          <p:nvPr/>
        </p:nvSpPr>
        <p:spPr>
          <a:xfrm>
            <a:off x="2286000" y="2686588"/>
            <a:ext cx="5526360" cy="3416320"/>
          </a:xfrm>
          <a:prstGeom prst="rect">
            <a:avLst/>
          </a:prstGeom>
          <a:noFill/>
        </p:spPr>
        <p:txBody>
          <a:bodyPr wrap="square">
            <a:spAutoFit/>
          </a:bodyPr>
          <a:lstStyle/>
          <a:p>
            <a:br>
              <a:rPr lang="en-GB" dirty="0"/>
            </a:br>
            <a:r>
              <a:rPr lang="en-GB" sz="2000" b="0" i="0" dirty="0">
                <a:solidFill>
                  <a:srgbClr val="00B0F0"/>
                </a:solidFill>
                <a:effectLst/>
                <a:latin typeface="Rockwell" panose="02060603020205020403" pitchFamily="18" charset="0"/>
              </a:rPr>
              <a:t>Start cooling the burn or scald as quickly as possible. Hold it under cool running water for at least 20 minutes or until the pain feels better.</a:t>
            </a:r>
          </a:p>
          <a:p>
            <a:endParaRPr lang="en-GB" sz="2000" dirty="0">
              <a:solidFill>
                <a:srgbClr val="00B0F0"/>
              </a:solidFill>
              <a:latin typeface="Rockwell" panose="02060603020205020403" pitchFamily="18" charset="0"/>
            </a:endParaRPr>
          </a:p>
          <a:p>
            <a:endParaRPr lang="en-GB" sz="2000" dirty="0">
              <a:solidFill>
                <a:srgbClr val="00B0F0"/>
              </a:solidFill>
              <a:latin typeface="Rockwell" panose="02060603020205020403" pitchFamily="18" charset="0"/>
            </a:endParaRPr>
          </a:p>
          <a:p>
            <a:endParaRPr lang="en-GB" sz="2000" dirty="0">
              <a:solidFill>
                <a:srgbClr val="00B0F0"/>
              </a:solidFill>
              <a:latin typeface="Rockwell" panose="02060603020205020403" pitchFamily="18" charset="0"/>
            </a:endParaRPr>
          </a:p>
          <a:p>
            <a:r>
              <a:rPr lang="en-GB" sz="2000" b="0" i="0" dirty="0">
                <a:solidFill>
                  <a:srgbClr val="00B0F0"/>
                </a:solidFill>
                <a:effectLst/>
                <a:latin typeface="Rockwell" panose="02060603020205020403" pitchFamily="18" charset="0"/>
              </a:rPr>
              <a:t>If there is no water available, you could use cold milk or canned drinks.</a:t>
            </a:r>
          </a:p>
          <a:p>
            <a:endParaRPr lang="en-GB" dirty="0"/>
          </a:p>
        </p:txBody>
      </p:sp>
      <p:pic>
        <p:nvPicPr>
          <p:cNvPr id="6145" name="Picture 1" descr="Adult minor burns and scalds - start cooling the burn or scald as quickly as possible">
            <a:extLst>
              <a:ext uri="{FF2B5EF4-FFF2-40B4-BE49-F238E27FC236}">
                <a16:creationId xmlns:a16="http://schemas.microsoft.com/office/drawing/2014/main" id="{3B52E465-49B3-4896-8A3D-A080DA041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66750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36782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dult minor burns and scalds - remove jewellery or clothing">
            <a:extLst>
              <a:ext uri="{FF2B5EF4-FFF2-40B4-BE49-F238E27FC236}">
                <a16:creationId xmlns:a16="http://schemas.microsoft.com/office/drawing/2014/main" id="{8534ADEF-D543-4685-B30C-629C7C7F9D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5250"/>
            <a:ext cx="4176464" cy="25416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B16DB8E-7006-4AE5-B664-5738A68E8EE0}"/>
              </a:ext>
            </a:extLst>
          </p:cNvPr>
          <p:cNvSpPr txBox="1"/>
          <p:nvPr/>
        </p:nvSpPr>
        <p:spPr>
          <a:xfrm>
            <a:off x="2286000" y="3102087"/>
            <a:ext cx="4572000" cy="2554545"/>
          </a:xfrm>
          <a:prstGeom prst="rect">
            <a:avLst/>
          </a:prstGeom>
          <a:noFill/>
        </p:spPr>
        <p:txBody>
          <a:bodyPr wrap="square">
            <a:spAutoFit/>
          </a:bodyPr>
          <a:lstStyle/>
          <a:p>
            <a:r>
              <a:rPr lang="en-GB" sz="3200" b="0" i="0" dirty="0">
                <a:solidFill>
                  <a:srgbClr val="C00000"/>
                </a:solidFill>
                <a:effectLst/>
                <a:latin typeface="Sneakerhead BTN" panose="020B0904070503040306" pitchFamily="34" charset="0"/>
              </a:rPr>
              <a:t>Remove any jewellery or clothing, unless stuck to the burn, before the area begins to swell.</a:t>
            </a:r>
            <a:endParaRPr lang="en-GB" sz="3200" dirty="0">
              <a:solidFill>
                <a:srgbClr val="C00000"/>
              </a:solidFill>
              <a:latin typeface="Sneakerhead BTN" panose="020B0904070503040306" pitchFamily="34" charset="0"/>
            </a:endParaRPr>
          </a:p>
        </p:txBody>
      </p:sp>
    </p:spTree>
    <p:extLst>
      <p:ext uri="{BB962C8B-B14F-4D97-AF65-F5344CB8AC3E}">
        <p14:creationId xmlns:p14="http://schemas.microsoft.com/office/powerpoint/2010/main" val="4172142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Adult minor burns and scalds - cover area loosely with cling film">
            <a:extLst>
              <a:ext uri="{FF2B5EF4-FFF2-40B4-BE49-F238E27FC236}">
                <a16:creationId xmlns:a16="http://schemas.microsoft.com/office/drawing/2014/main" id="{668F15B1-1701-4BEE-A86B-C92409CF05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0"/>
            <a:ext cx="6408712" cy="357301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3FF83DD-B026-49F7-BC73-005298F879EF}"/>
              </a:ext>
            </a:extLst>
          </p:cNvPr>
          <p:cNvSpPr txBox="1"/>
          <p:nvPr/>
        </p:nvSpPr>
        <p:spPr>
          <a:xfrm>
            <a:off x="359532" y="3090446"/>
            <a:ext cx="8424936" cy="677108"/>
          </a:xfrm>
          <a:prstGeom prst="rect">
            <a:avLst/>
          </a:prstGeom>
          <a:noFill/>
        </p:spPr>
        <p:txBody>
          <a:bodyPr wrap="square">
            <a:spAutoFit/>
          </a:bodyPr>
          <a:lstStyle/>
          <a:p>
            <a:br>
              <a:rPr lang="en-GB" dirty="0"/>
            </a:br>
            <a:r>
              <a:rPr lang="en-GB" sz="2000" b="0" i="0" dirty="0">
                <a:solidFill>
                  <a:srgbClr val="00B050"/>
                </a:solidFill>
                <a:effectLst/>
                <a:latin typeface="Whitney A"/>
              </a:rPr>
              <a:t>When the burn has cooled, cover the area loosely with cling film, lengthways.</a:t>
            </a:r>
            <a:endParaRPr lang="en-GB" sz="2000" dirty="0">
              <a:solidFill>
                <a:srgbClr val="00B050"/>
              </a:solidFill>
            </a:endParaRPr>
          </a:p>
        </p:txBody>
      </p:sp>
    </p:spTree>
    <p:extLst>
      <p:ext uri="{BB962C8B-B14F-4D97-AF65-F5344CB8AC3E}">
        <p14:creationId xmlns:p14="http://schemas.microsoft.com/office/powerpoint/2010/main" val="19439143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82E2E8C-83C8-4EA9-A1C0-E9090697CE0E}"/>
              </a:ext>
            </a:extLst>
          </p:cNvPr>
          <p:cNvSpPr txBox="1"/>
          <p:nvPr/>
        </p:nvSpPr>
        <p:spPr>
          <a:xfrm>
            <a:off x="395536" y="2132591"/>
            <a:ext cx="8568952" cy="3416320"/>
          </a:xfrm>
          <a:prstGeom prst="rect">
            <a:avLst/>
          </a:prstGeom>
          <a:noFill/>
        </p:spPr>
        <p:txBody>
          <a:bodyPr wrap="square">
            <a:spAutoFit/>
          </a:bodyPr>
          <a:lstStyle/>
          <a:p>
            <a:pPr algn="l">
              <a:buFont typeface="Arial" panose="020B0604020202020204" pitchFamily="34" charset="0"/>
              <a:buChar char="•"/>
            </a:pPr>
            <a:r>
              <a:rPr lang="en-GB" sz="2400" b="0" i="0" dirty="0">
                <a:solidFill>
                  <a:srgbClr val="0070C0"/>
                </a:solidFill>
                <a:effectLst/>
                <a:latin typeface="Constantia" panose="02030602050306030303" pitchFamily="18" charset="0"/>
              </a:rPr>
              <a:t>Do not wrap the cling film around the burn as the area needs space to swell.</a:t>
            </a:r>
          </a:p>
          <a:p>
            <a:pPr algn="l">
              <a:buFont typeface="Arial" panose="020B0604020202020204" pitchFamily="34" charset="0"/>
              <a:buChar char="•"/>
            </a:pPr>
            <a:r>
              <a:rPr lang="en-GB" sz="2400" b="0" i="0" dirty="0">
                <a:solidFill>
                  <a:srgbClr val="0070C0"/>
                </a:solidFill>
                <a:effectLst/>
                <a:latin typeface="Constantia" panose="02030602050306030303" pitchFamily="18" charset="0"/>
              </a:rPr>
              <a:t>If the burn is on a foot or hand you could use a clean plastic bag.</a:t>
            </a:r>
          </a:p>
          <a:p>
            <a:pPr algn="l">
              <a:buFont typeface="Arial" panose="020B0604020202020204" pitchFamily="34" charset="0"/>
              <a:buChar char="•"/>
            </a:pPr>
            <a:r>
              <a:rPr lang="en-GB" sz="2400" b="0" i="0" dirty="0">
                <a:solidFill>
                  <a:srgbClr val="0070C0"/>
                </a:solidFill>
                <a:effectLst/>
                <a:latin typeface="Constantia" panose="02030602050306030303" pitchFamily="18" charset="0"/>
              </a:rPr>
              <a:t>Do not use ice, creams or gels. They may cause damage and increase the risk of infection.</a:t>
            </a:r>
          </a:p>
          <a:p>
            <a:pPr algn="l">
              <a:buFont typeface="Arial" panose="020B0604020202020204" pitchFamily="34" charset="0"/>
              <a:buChar char="•"/>
            </a:pPr>
            <a:endParaRPr lang="en-GB" sz="2400" b="0" i="0" dirty="0">
              <a:solidFill>
                <a:srgbClr val="0070C0"/>
              </a:solidFill>
              <a:effectLst/>
              <a:latin typeface="Constantia" panose="02030602050306030303" pitchFamily="18" charset="0"/>
            </a:endParaRPr>
          </a:p>
          <a:p>
            <a:pPr algn="l">
              <a:buFont typeface="Arial" panose="020B0604020202020204" pitchFamily="34" charset="0"/>
              <a:buChar char="•"/>
            </a:pPr>
            <a:r>
              <a:rPr lang="en-GB" sz="2400" b="0" i="0" dirty="0">
                <a:solidFill>
                  <a:srgbClr val="0070C0"/>
                </a:solidFill>
                <a:effectLst/>
                <a:latin typeface="Constantia" panose="02030602050306030303" pitchFamily="18" charset="0"/>
              </a:rPr>
              <a:t>Do not break any blisters that may appear, as this may cause infection.</a:t>
            </a:r>
          </a:p>
        </p:txBody>
      </p:sp>
    </p:spTree>
    <p:extLst>
      <p:ext uri="{BB962C8B-B14F-4D97-AF65-F5344CB8AC3E}">
        <p14:creationId xmlns:p14="http://schemas.microsoft.com/office/powerpoint/2010/main" val="4142109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rst aid - call 999 or 112 for emergency help">
            <a:extLst>
              <a:ext uri="{FF2B5EF4-FFF2-40B4-BE49-F238E27FC236}">
                <a16:creationId xmlns:a16="http://schemas.microsoft.com/office/drawing/2014/main" id="{87421AAC-6E2C-49E5-8A07-6A6FB9C58C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815330"/>
            <a:ext cx="7920880" cy="261367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F6E7546-6CB9-4B15-95F9-C5B393CD48FF}"/>
              </a:ext>
            </a:extLst>
          </p:cNvPr>
          <p:cNvSpPr txBox="1"/>
          <p:nvPr/>
        </p:nvSpPr>
        <p:spPr>
          <a:xfrm>
            <a:off x="2286000" y="3212976"/>
            <a:ext cx="4572000" cy="1200329"/>
          </a:xfrm>
          <a:prstGeom prst="rect">
            <a:avLst/>
          </a:prstGeom>
          <a:noFill/>
        </p:spPr>
        <p:txBody>
          <a:bodyPr wrap="square">
            <a:spAutoFit/>
          </a:bodyPr>
          <a:lstStyle/>
          <a:p>
            <a:r>
              <a:rPr lang="en-GB" sz="3600" b="0" i="0" dirty="0">
                <a:solidFill>
                  <a:srgbClr val="FF0000"/>
                </a:solidFill>
                <a:effectLst/>
                <a:latin typeface="Whitney A"/>
              </a:rPr>
              <a:t>Monitor the casualty. Seek medical advice!!</a:t>
            </a:r>
            <a:endParaRPr lang="en-GB" sz="3600" dirty="0">
              <a:solidFill>
                <a:srgbClr val="FF0000"/>
              </a:solidFill>
            </a:endParaRPr>
          </a:p>
        </p:txBody>
      </p:sp>
    </p:spTree>
    <p:extLst>
      <p:ext uri="{BB962C8B-B14F-4D97-AF65-F5344CB8AC3E}">
        <p14:creationId xmlns:p14="http://schemas.microsoft.com/office/powerpoint/2010/main" val="222564422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Template>
  <TotalTime>121</TotalTime>
  <Words>1862</Words>
  <Application>Microsoft Office PowerPoint</Application>
  <PresentationFormat>On-screen Show (4:3)</PresentationFormat>
  <Paragraphs>146</Paragraphs>
  <Slides>42</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42</vt:i4>
      </vt:variant>
    </vt:vector>
  </HeadingPairs>
  <TitlesOfParts>
    <vt:vector size="55" baseType="lpstr">
      <vt:lpstr>&amp;quot</vt:lpstr>
      <vt:lpstr>Algerian</vt:lpstr>
      <vt:lpstr>Arial</vt:lpstr>
      <vt:lpstr>Blackadder ITC</vt:lpstr>
      <vt:lpstr>Calibri</vt:lpstr>
      <vt:lpstr>Constantia</vt:lpstr>
      <vt:lpstr>Rockwell</vt:lpstr>
      <vt:lpstr>Sneakerhead BTN</vt:lpstr>
      <vt:lpstr>Symbol</vt:lpstr>
      <vt:lpstr>Trebuchet MS</vt:lpstr>
      <vt:lpstr>Whitney A</vt:lpstr>
      <vt:lpstr>Wingdings 3</vt:lpstr>
      <vt:lpstr>Facet</vt:lpstr>
      <vt:lpstr>First aid explorer </vt:lpstr>
      <vt:lpstr>SUNBURN</vt:lpstr>
      <vt:lpstr>BURNS</vt:lpstr>
      <vt:lpstr>PowerPoint Presentation</vt:lpstr>
      <vt:lpstr>PowerPoint Presentation</vt:lpstr>
      <vt:lpstr>PowerPoint Presentation</vt:lpstr>
      <vt:lpstr>PowerPoint Presentation</vt:lpstr>
      <vt:lpstr>PowerPoint Presentation</vt:lpstr>
      <vt:lpstr>PowerPoint Presentation</vt:lpstr>
      <vt:lpstr>SMOKE IN THE EYES</vt:lpstr>
      <vt:lpstr>SMOKE INHAILATION </vt:lpstr>
      <vt:lpstr>SMOKE INHAILATION </vt:lpstr>
      <vt:lpstr>PowerPoint Presentation</vt:lpstr>
      <vt:lpstr>UNCONCIOUSNESS</vt:lpstr>
      <vt:lpstr>UNCONCIOUSNESS</vt:lpstr>
      <vt:lpstr>PowerPoint Presentation</vt:lpstr>
      <vt:lpstr>PowerPoint Presentation</vt:lpstr>
      <vt:lpstr>PowerPoint Presentation</vt:lpstr>
      <vt:lpstr>PowerPoint Presentation</vt:lpstr>
      <vt:lpstr>PowerPoint Presentation</vt:lpstr>
      <vt:lpstr>CPR </vt:lpstr>
      <vt:lpstr>PowerPoint Presentation</vt:lpstr>
      <vt:lpstr>CONSTRICTIONS AND RESTRICTIVE BANDAGES </vt:lpstr>
      <vt:lpstr>PowerPoint Presentation</vt:lpstr>
      <vt:lpstr>PowerPoint Presentation</vt:lpstr>
      <vt:lpstr>PowerPoint Presentation</vt:lpstr>
      <vt:lpstr>SNAKE BITE </vt:lpstr>
      <vt:lpstr>SNAKE BITE </vt:lpstr>
      <vt:lpstr>PowerPoint Presentation</vt:lpstr>
      <vt:lpstr>PowerPoint Presentation</vt:lpstr>
      <vt:lpstr>BITES AND STINGS </vt:lpstr>
      <vt:lpstr>BEE STING </vt:lpstr>
      <vt:lpstr>PowerPoint Presentation</vt:lpstr>
      <vt:lpstr>MOSQUITO BITE </vt:lpstr>
      <vt:lpstr>PowerPoint Presentation</vt:lpstr>
      <vt:lpstr>COLD AND FROSTBITE!</vt:lpstr>
      <vt:lpstr>PowerPoint Presentation</vt:lpstr>
      <vt:lpstr>EXPLOSURE TO COLD CONDITIONS  FROSTBITE </vt:lpstr>
      <vt:lpstr>PowerPoint Presentation</vt:lpstr>
      <vt:lpstr>PowerPoint Presentation</vt:lpstr>
      <vt:lpstr>PowerPoint Presentation</vt:lpstr>
      <vt:lpstr>PowerPoint Presentation</vt:lpstr>
    </vt:vector>
  </TitlesOfParts>
  <Company>MEHT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First aid explorer</dc:title>
  <dc:creator>Callum Martin</dc:creator>
  <cp:lastModifiedBy>Andrea, HANSDAK</cp:lastModifiedBy>
  <cp:revision>21</cp:revision>
  <dcterms:created xsi:type="dcterms:W3CDTF">2019-04-22T15:09:05Z</dcterms:created>
  <dcterms:modified xsi:type="dcterms:W3CDTF">2021-04-05T12:09:33Z</dcterms:modified>
</cp:coreProperties>
</file>