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68" r:id="rId5"/>
    <p:sldId id="269" r:id="rId6"/>
    <p:sldId id="270" r:id="rId7"/>
    <p:sldId id="271" r:id="rId8"/>
    <p:sldId id="272" r:id="rId9"/>
    <p:sldId id="287" r:id="rId10"/>
    <p:sldId id="273" r:id="rId11"/>
    <p:sldId id="289" r:id="rId12"/>
    <p:sldId id="260" r:id="rId13"/>
    <p:sldId id="262" r:id="rId14"/>
    <p:sldId id="274" r:id="rId15"/>
    <p:sldId id="279" r:id="rId16"/>
    <p:sldId id="280" r:id="rId17"/>
    <p:sldId id="281" r:id="rId18"/>
    <p:sldId id="282" r:id="rId19"/>
    <p:sldId id="264" r:id="rId20"/>
    <p:sldId id="283" r:id="rId21"/>
    <p:sldId id="284" r:id="rId22"/>
    <p:sldId id="285" r:id="rId23"/>
    <p:sldId id="265" r:id="rId24"/>
    <p:sldId id="277" r:id="rId25"/>
    <p:sldId id="266" r:id="rId26"/>
    <p:sldId id="278" r:id="rId27"/>
    <p:sldId id="291" r:id="rId28"/>
    <p:sldId id="290" r:id="rId29"/>
    <p:sldId id="261" r:id="rId30"/>
    <p:sldId id="288" r:id="rId31"/>
    <p:sldId id="263" r:id="rId32"/>
    <p:sldId id="275" r:id="rId3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96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496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89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444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8760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dirty="0"/>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2153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3050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1255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647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113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dirty="0"/>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668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446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7935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412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828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663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4/5/2021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638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4/5/2021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2192289"/>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hyperlink" Target="https://www.nhm.ac.uk/discover/fossils.html" TargetMode="Externa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cs typeface="Calibri Light"/>
              </a:rPr>
              <a:t>Nature Study</a:t>
            </a:r>
            <a:endParaRPr lang="en-GB" dirty="0">
              <a:cs typeface="Calibri Light"/>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212264-2D83-4517-B1A0-400AE781F47F}"/>
              </a:ext>
            </a:extLst>
          </p:cNvPr>
          <p:cNvSpPr>
            <a:spLocks noGrp="1"/>
          </p:cNvSpPr>
          <p:nvPr>
            <p:ph idx="1"/>
          </p:nvPr>
        </p:nvSpPr>
        <p:spPr>
          <a:xfrm>
            <a:off x="738847" y="1243641"/>
            <a:ext cx="9905998" cy="5180163"/>
          </a:xfrm>
        </p:spPr>
        <p:txBody>
          <a:bodyPr>
            <a:noAutofit/>
          </a:bodyPr>
          <a:lstStyle/>
          <a:p>
            <a:r>
              <a:rPr lang="en-GB"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Fossils were created when creatures and plants died. They sank into the ground and over time sediment built up over the top and hardened into rock. Fossils came about as a result of the flood. The flood was God's way of punishing the people who sinned and turned their backs to Him. Sin is breaking God's Laws and death is the judgement. Every fossil provides mute testimony to the fact that the “judgments of the Lord are true and righteous altogether” (Ps. 19:9).</a:t>
            </a:r>
            <a:endParaRPr lang="en-GB" sz="28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08160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E4E0B-CCD0-4995-B31C-700E348C2897}"/>
              </a:ext>
            </a:extLst>
          </p:cNvPr>
          <p:cNvSpPr>
            <a:spLocks noGrp="1"/>
          </p:cNvSpPr>
          <p:nvPr>
            <p:ph idx="1"/>
          </p:nvPr>
        </p:nvSpPr>
        <p:spPr>
          <a:xfrm>
            <a:off x="652583" y="1315528"/>
            <a:ext cx="9905998" cy="5007634"/>
          </a:xfrm>
        </p:spPr>
        <p:txBody>
          <a:bodyPr vert="horz" lIns="91440" tIns="45720" rIns="91440" bIns="45720" rtlCol="0" anchor="ctr">
            <a:noAutofit/>
          </a:bodyPr>
          <a:lstStyle/>
          <a:p>
            <a:r>
              <a:rPr lang="en-GB" sz="3200">
                <a:effectLst>
                  <a:glow rad="38100">
                    <a:prstClr val="black">
                      <a:lumMod val="50000"/>
                      <a:lumOff val="50000"/>
                      <a:alpha val="20000"/>
                    </a:prstClr>
                  </a:glow>
                  <a:outerShdw blurRad="44450" dist="12700" dir="13860000" algn="tl" rotWithShape="0">
                    <a:srgbClr val="000000">
                      <a:alpha val="20000"/>
                    </a:srgbClr>
                  </a:outerShdw>
                </a:effectLst>
              </a:rPr>
              <a:t>Creation</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Sin enters world</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Sin = breaking God's Laws</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More sin takes over world</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God sends flood</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Removes all evil</a:t>
            </a:r>
          </a:p>
          <a:p>
            <a:pPr>
              <a:buClr>
                <a:srgbClr val="FFFFFF"/>
              </a:buClr>
            </a:pPr>
            <a:r>
              <a:rPr lang="en-GB" sz="3200">
                <a:effectLst>
                  <a:glow rad="38100">
                    <a:prstClr val="black">
                      <a:lumMod val="50000"/>
                      <a:lumOff val="50000"/>
                      <a:alpha val="20000"/>
                    </a:prstClr>
                  </a:glow>
                  <a:outerShdw blurRad="44450" dist="12700" dir="13860000" algn="tl" rotWithShape="0">
                    <a:srgbClr val="000000">
                      <a:alpha val="20000"/>
                    </a:srgbClr>
                  </a:outerShdw>
                </a:effectLst>
              </a:rPr>
              <a:t>Buries death (fossils) in Earth's crust</a:t>
            </a:r>
          </a:p>
        </p:txBody>
      </p:sp>
    </p:spTree>
    <p:extLst>
      <p:ext uri="{BB962C8B-B14F-4D97-AF65-F5344CB8AC3E}">
        <p14:creationId xmlns:p14="http://schemas.microsoft.com/office/powerpoint/2010/main" val="285264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F09-ABC2-422B-A97A-57713E4CAF70}"/>
              </a:ext>
            </a:extLst>
          </p:cNvPr>
          <p:cNvSpPr>
            <a:spLocks noGrp="1"/>
          </p:cNvSpPr>
          <p:nvPr>
            <p:ph type="ctrTitle"/>
          </p:nvPr>
        </p:nvSpPr>
        <p:spPr/>
        <p:txBody>
          <a:bodyPr/>
          <a:lstStyle/>
          <a:p>
            <a:r>
              <a:rPr lang="en-GB">
                <a:effectLst>
                  <a:glow rad="38100">
                    <a:prstClr val="black">
                      <a:lumMod val="65000"/>
                      <a:lumOff val="35000"/>
                      <a:alpha val="50000"/>
                    </a:prstClr>
                  </a:glow>
                  <a:outerShdw blurRad="28575" dist="31750" dir="13200000" algn="tl" rotWithShape="0">
                    <a:srgbClr val="000000">
                      <a:alpha val="25000"/>
                    </a:srgbClr>
                  </a:outerShdw>
                </a:effectLst>
              </a:rPr>
              <a:t>Fossils Honour</a:t>
            </a:r>
            <a:endParaRPr lang="en-GB"/>
          </a:p>
        </p:txBody>
      </p:sp>
    </p:spTree>
    <p:extLst>
      <p:ext uri="{BB962C8B-B14F-4D97-AF65-F5344CB8AC3E}">
        <p14:creationId xmlns:p14="http://schemas.microsoft.com/office/powerpoint/2010/main" val="1451690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951E-3CA9-4714-B5E7-47F29CE6836F}"/>
              </a:ext>
            </a:extLst>
          </p:cNvPr>
          <p:cNvSpPr>
            <a:spLocks noGrp="1"/>
          </p:cNvSpPr>
          <p:nvPr>
            <p:ph type="title"/>
          </p:nvPr>
        </p:nvSpPr>
        <p:spPr/>
        <p:txBody>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2</a:t>
            </a:r>
            <a:endParaRPr lang="en-GB"/>
          </a:p>
        </p:txBody>
      </p:sp>
      <p:sp>
        <p:nvSpPr>
          <p:cNvPr id="3" name="Content Placeholder 2">
            <a:extLst>
              <a:ext uri="{FF2B5EF4-FFF2-40B4-BE49-F238E27FC236}">
                <a16:creationId xmlns:a16="http://schemas.microsoft.com/office/drawing/2014/main" id="{113BCE4C-443C-4198-ACA8-12ABF0A65013}"/>
              </a:ext>
            </a:extLst>
          </p:cNvPr>
          <p:cNvSpPr>
            <a:spLocks noGrp="1"/>
          </p:cNvSpPr>
          <p:nvPr>
            <p:ph idx="1"/>
          </p:nvPr>
        </p:nvSpPr>
        <p:spPr/>
        <p:txBody>
          <a:bodyPr>
            <a:normAutofit/>
          </a:bodyPr>
          <a:lstStyle/>
          <a:p>
            <a:r>
              <a:rPr lang="en-GB" sz="3600"/>
              <a:t>Have a brief definition of each of the following words.</a:t>
            </a:r>
            <a:endParaRPr lang="en-GB" sz="3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2671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9792E-8C0D-436E-89AD-2669B61F6AA1}"/>
              </a:ext>
            </a:extLst>
          </p:cNvPr>
          <p:cNvSpPr>
            <a:spLocks noGrp="1"/>
          </p:cNvSpPr>
          <p:nvPr>
            <p:ph idx="1"/>
          </p:nvPr>
        </p:nvSpPr>
        <p:spPr>
          <a:xfrm>
            <a:off x="580696" y="826698"/>
            <a:ext cx="9905998" cy="5539596"/>
          </a:xfrm>
        </p:spPr>
        <p:txBody>
          <a:bodyPr vert="horz" lIns="91440" tIns="45720" rIns="91440" bIns="45720" rtlCol="0" anchor="ctr">
            <a:noAutofit/>
          </a:bodyPr>
          <a:lstStyle/>
          <a:p>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Geology</a:t>
            </a:r>
            <a:endParaRPr lang="en-GB"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Geology</a:t>
            </a:r>
            <a:r>
              <a:rPr lang="en-GB"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is the science and study of the solid matter that constitutes the Earth.</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 Fossils</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Fossils are the preserved remains of animals, plants, and other organisms.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 Catastrophism</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Catastrophism is the idea that Earth has been affected by sudden, short-lived, violent events.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 Paleontology</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Paleontology is the study of prehistoric life forms on Earth through the examination of plant and animal fossils.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 Graptolite</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Graptolite is a fossil colonial animal known chiefly from the Upper Cambrian through the Lower Carboniferous (Mississippian) periods.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82606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E13849-CF29-4BD2-AA9B-EF7C377706DA}"/>
              </a:ext>
            </a:extLst>
          </p:cNvPr>
          <p:cNvSpPr>
            <a:spLocks noGrp="1"/>
          </p:cNvSpPr>
          <p:nvPr>
            <p:ph idx="1"/>
          </p:nvPr>
        </p:nvSpPr>
        <p:spPr>
          <a:xfrm>
            <a:off x="681338" y="1444924"/>
            <a:ext cx="9905998" cy="4849484"/>
          </a:xfrm>
        </p:spPr>
        <p:txBody>
          <a:bodyPr vert="horz" lIns="91440" tIns="45720" rIns="91440" bIns="45720" rtlCol="0" anchor="ctr">
            <a:noAutofit/>
          </a:bodyPr>
          <a:lstStyle/>
          <a:p>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 Trilobite</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Trilobites are extinct arthropods that form the class Trilobita. They appeared in the 2nd Epoch (Series 2) of the Cambrian period and flourished throughout the lower Paleozoic era before beginning a drawn-out decline to extinction when, during the Late Devonian extinction, all trilobite orders, with the sole exception of Proetida, died out.</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g. Dinosaur</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dinosaur is any of various extinct reptiles.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 Mammoth</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mammoth is any species of an extinct genus of proboscidean (elephants and their extinct relatives), often with long curved tusks and, in northern species, a covering of long hair.</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 Mastodon</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Mastodons are members of the extinct genus Mammut of the order Proboscidea and form the family Mammutidae; they resembled, but were distinct from, the woolly mammoth which belongs to the family Elephantidae. Mastodons were browsers and mammoths were grazers.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27321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63CEEF-1759-495D-B691-DB57AC42D0CD}"/>
              </a:ext>
            </a:extLst>
          </p:cNvPr>
          <p:cNvSpPr>
            <a:spLocks noGrp="1"/>
          </p:cNvSpPr>
          <p:nvPr>
            <p:ph idx="1"/>
          </p:nvPr>
        </p:nvSpPr>
        <p:spPr>
          <a:xfrm>
            <a:off x="623828" y="1272396"/>
            <a:ext cx="9905998" cy="5065144"/>
          </a:xfrm>
        </p:spPr>
        <p:txBody>
          <a:bodyPr vert="horz" lIns="91440" tIns="45720" rIns="91440" bIns="45720" rtlCol="0" anchor="ctr">
            <a:noAutofit/>
          </a:bodyPr>
          <a:lstStyle/>
          <a:p>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j. Crinoid</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Crinoids, also known as "sea lilies" or "feather-stars", are marine animals that make up the class Crinoidea of the echinoderms (phylum Echinodermata). There are only a few hundred known modern forms, but crinoids were much more numerous both in species and numbers in the past. Some thick limestone beds dating to the mid- to late-Paleozoic are entirely made up of disarticulated crinoid fragments.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k. Lingula</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Lingula is a genus of brachiopods.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 Calamite</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fossil made when sediment filled the hollow stem of a plant.</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 Foraminifera</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Foraminifera are a large group of unicellular organisms with reticulating pseudopods, fine strands of cytoplasm that branch and merge to form a dynamic net. They typically produce a test, or shell, which can have either one or multiple chambers, some becoming quite elaborate in structure. About 275,000 species are recognized, both living and fossil.</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85940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EF256B-4C2A-41E0-9D3D-BD79616332B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8" name="Content Placeholder 7">
            <a:extLst>
              <a:ext uri="{FF2B5EF4-FFF2-40B4-BE49-F238E27FC236}">
                <a16:creationId xmlns:a16="http://schemas.microsoft.com/office/drawing/2014/main" id="{D704D6AC-86A7-422E-A0C0-61B4DAC389E5}"/>
              </a:ext>
            </a:extLst>
          </p:cNvPr>
          <p:cNvSpPr>
            <a:spLocks noGrp="1"/>
          </p:cNvSpPr>
          <p:nvPr>
            <p:ph idx="1"/>
          </p:nvPr>
        </p:nvSpPr>
        <p:spPr>
          <a:xfrm>
            <a:off x="681338" y="841075"/>
            <a:ext cx="9905998" cy="5438955"/>
          </a:xfrm>
        </p:spPr>
        <p:txBody>
          <a:bodyPr vert="horz" lIns="91440" tIns="45720" rIns="91440" bIns="45720" rtlCol="0" anchor="ctr">
            <a:noAutofit/>
          </a:bodyPr>
          <a:lstStyle/>
          <a:p>
            <a:r>
              <a:rPr lang="en-US"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 Radiolaria</a:t>
            </a:r>
            <a:endPar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en-US"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Radiolaria are amoeboid protozoa that produce intricate mineral skeletons, typically with a central capsule dividing the cell into inner and outer portions, called endoplasm and ectoplasm. They are found as zooplankton throughout the ocean, and because of their rapid turn-over of species, their tests are important diagnostic fossils found from the Cambrian onwards.</a:t>
            </a:r>
            <a:endPar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buClr>
                <a:srgbClr val="FFFFFF"/>
              </a:buClr>
            </a:pPr>
            <a:r>
              <a:rPr lang="en-US"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o. Paleozoic</a:t>
            </a:r>
            <a:endPar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en-US"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Paleozoic Era is the earliest of three geologic eras of the Phanerozoic eon. The Paleozoic era is defined by evolutionary geologists as spanning from roughly 542 million years ago to roughly 251 million years ago.</a:t>
            </a:r>
            <a:endPar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buClr>
                <a:srgbClr val="FFFFFF"/>
              </a:buClr>
            </a:pPr>
            <a:r>
              <a:rPr lang="en-US"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 Mesozoic</a:t>
            </a:r>
            <a:endPar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en-US"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Lying between the Paleozoic and the Cenozoic, Mesozoic means 'middle animals'. It is often called the 'Age of the Dinosaurs'.</a:t>
            </a:r>
            <a:endPar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buClr>
                <a:srgbClr val="FFFFFF"/>
              </a:buClr>
            </a:pPr>
            <a:r>
              <a:rPr lang="en-US"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q. Cenozoic</a:t>
            </a:r>
            <a:endPar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en-US"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Cenozoic Era is the latest of three geologic eras of the Phanerozoic eon. Evolutionary geologists define this era as having started about 65 million years ago, when the age of the dinosaurs ended.</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79606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58EEC-24B9-4F5B-ADA8-CC55C76ABD44}"/>
              </a:ext>
            </a:extLst>
          </p:cNvPr>
          <p:cNvSpPr>
            <a:spLocks noGrp="1"/>
          </p:cNvSpPr>
          <p:nvPr>
            <p:ph idx="1"/>
          </p:nvPr>
        </p:nvSpPr>
        <p:spPr>
          <a:xfrm>
            <a:off x="623828" y="395377"/>
            <a:ext cx="9905998" cy="5970917"/>
          </a:xfrm>
        </p:spPr>
        <p:txBody>
          <a:bodyPr vert="horz" lIns="91440" tIns="45720" rIns="91440" bIns="45720" rtlCol="0" anchor="ctr">
            <a:noAutofit/>
          </a:bodyPr>
          <a:lstStyle/>
          <a:p>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 Pleistocene</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Pleistocene epoch on the evolutionary geologic timescale is the period from 1,808,000 to 11,550 years before present. The Pleistocene epoch had been intended to cover the world's recent period of repeated glaciations, or the Ice Age.</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 Paleobotany</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Paleobotany is the branch of paleontology or paleobiology dealing with the recovery and identification of plant remains from geological contexts, and their use for the biological reconstruction of past environments. Paleobotany includes the study of terrestrial plant fossils, as well as the study of prehistoric marine photoautotrophs, such as photosynthetic algae, seaweeds or kelp.</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 Pelecypod</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Pelecypod are molluscs belonging to the class Bivalvia. They typically have two-part shells, with both valves being symmetrical along the hinge line. The class has 30,000 species, including scallops, clams, oysters and mussels.</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sz="18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u. Brachiopod</a:t>
            </a:r>
            <a:endParaRPr lang="en-GB" sz="1800">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GB"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Brachiopods are two-shelled marine animals with an external morphology superficially resembling pelecypods (for instance, clams) of phylum Mollusca to which they are not closely related. It is estimated by paleobiologists that 99 percent of all documented lamp-shell species are both fossils and extinct.</a:t>
            </a:r>
            <a:endParaRPr lang="en-GB"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00688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9E94-B9A3-44BC-8793-CCFD17B978D9}"/>
              </a:ext>
            </a:extLst>
          </p:cNvPr>
          <p:cNvSpPr>
            <a:spLocks noGrp="1"/>
          </p:cNvSpPr>
          <p:nvPr>
            <p:ph type="title"/>
          </p:nvPr>
        </p:nvSpPr>
        <p:spPr/>
        <p:txBody>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4</a:t>
            </a:r>
            <a:endParaRPr lang="en-GB"/>
          </a:p>
        </p:txBody>
      </p:sp>
      <p:sp>
        <p:nvSpPr>
          <p:cNvPr id="3" name="Content Placeholder 2">
            <a:extLst>
              <a:ext uri="{FF2B5EF4-FFF2-40B4-BE49-F238E27FC236}">
                <a16:creationId xmlns:a16="http://schemas.microsoft.com/office/drawing/2014/main" id="{5DC12281-2E55-494A-A462-C99513475262}"/>
              </a:ext>
            </a:extLst>
          </p:cNvPr>
          <p:cNvSpPr>
            <a:spLocks noGrp="1"/>
          </p:cNvSpPr>
          <p:nvPr>
            <p:ph idx="1"/>
          </p:nvPr>
        </p:nvSpPr>
        <p:spPr/>
        <p:txBody>
          <a:bodyPr>
            <a:noAutofit/>
          </a:bodyPr>
          <a:lstStyle/>
          <a:p>
            <a:r>
              <a:rPr lang="en-GB" sz="3600"/>
              <a:t>Describe the process of the proper removal of delicate specimens. Tell how a skeleton of a dinosaur or other gigantic fossil would be removed. Why should beginners not remove such specimens? What should be done by the beginner when they find what is obviously a valuable fossil?</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839294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6D893-C308-41D3-AC29-8A55DD19F76A}"/>
              </a:ext>
            </a:extLst>
          </p:cNvPr>
          <p:cNvSpPr>
            <a:spLocks noGrp="1"/>
          </p:cNvSpPr>
          <p:nvPr>
            <p:ph idx="1"/>
          </p:nvPr>
        </p:nvSpPr>
        <p:spPr/>
        <p:txBody>
          <a:bodyPr>
            <a:normAutofit/>
          </a:bodyPr>
          <a:lstStyle/>
          <a:p>
            <a:pPr marL="571500" indent="-571500">
              <a:buClr>
                <a:prstClr val="white"/>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Genesis 6-9</a:t>
            </a:r>
            <a:endParaRPr lang="en-GB" sz="36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Title 4">
            <a:extLst>
              <a:ext uri="{FF2B5EF4-FFF2-40B4-BE49-F238E27FC236}">
                <a16:creationId xmlns:a16="http://schemas.microsoft.com/office/drawing/2014/main" id="{EE7D3841-FD18-4A1E-AC77-3294C8C0F73E}"/>
              </a:ext>
            </a:extLst>
          </p:cNvPr>
          <p:cNvSpPr>
            <a:spLocks noGrp="1"/>
          </p:cNvSpPr>
          <p:nvPr>
            <p:ph type="title"/>
          </p:nvPr>
        </p:nvSpPr>
        <p:spPr/>
        <p:txBody>
          <a:bodyPr>
            <a:normAutofit/>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Review the story of the flood</a:t>
            </a:r>
          </a:p>
        </p:txBody>
      </p:sp>
    </p:spTree>
    <p:extLst>
      <p:ext uri="{BB962C8B-B14F-4D97-AF65-F5344CB8AC3E}">
        <p14:creationId xmlns:p14="http://schemas.microsoft.com/office/powerpoint/2010/main" val="11743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0A55-1B84-4180-AC10-7252DFE309A6}"/>
              </a:ext>
            </a:extLst>
          </p:cNvPr>
          <p:cNvSpPr>
            <a:spLocks noGrp="1"/>
          </p:cNvSpPr>
          <p:nvPr>
            <p:ph type="title"/>
          </p:nvPr>
        </p:nvSpPr>
        <p:spPr>
          <a:xfrm>
            <a:off x="1141413" y="-51758"/>
            <a:ext cx="9905998" cy="1905000"/>
          </a:xfrm>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Removal of delicate specimens</a:t>
            </a:r>
            <a:endParaRPr lang="en-GB"/>
          </a:p>
        </p:txBody>
      </p:sp>
      <p:sp>
        <p:nvSpPr>
          <p:cNvPr id="3" name="Content Placeholder 2">
            <a:extLst>
              <a:ext uri="{FF2B5EF4-FFF2-40B4-BE49-F238E27FC236}">
                <a16:creationId xmlns:a16="http://schemas.microsoft.com/office/drawing/2014/main" id="{6AABA8D1-5C22-4FD7-92C4-7971B737B996}"/>
              </a:ext>
            </a:extLst>
          </p:cNvPr>
          <p:cNvSpPr>
            <a:spLocks noGrp="1"/>
          </p:cNvSpPr>
          <p:nvPr>
            <p:ph idx="1"/>
          </p:nvPr>
        </p:nvSpPr>
        <p:spPr>
          <a:xfrm>
            <a:off x="1141413" y="1516811"/>
            <a:ext cx="9905998" cy="5208916"/>
          </a:xfrm>
        </p:spPr>
        <p:txBody>
          <a:bodyPr vert="horz" lIns="91440" tIns="45720" rIns="91440" bIns="45720" rtlCol="0" anchor="ctr">
            <a:noAutofit/>
          </a:bodyPr>
          <a:lstStyle/>
          <a:p>
            <a:pPr marL="342900" indent="-342900">
              <a:buClr>
                <a:prstClr val="white"/>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For extracting fossils from harder rocks, a sturdy mallet and cold steel chisels may be required.</a:t>
            </a:r>
            <a:r>
              <a:rPr lang="en-GB" sz="3600">
                <a:effectLst>
                  <a:glow rad="38100">
                    <a:prstClr val="black">
                      <a:lumMod val="50000"/>
                      <a:lumOff val="50000"/>
                      <a:alpha val="20000"/>
                    </a:prstClr>
                  </a:glow>
                  <a:outerShdw blurRad="44450" dist="12700" dir="13860000" algn="tl" rotWithShape="0">
                    <a:srgbClr val="000000">
                      <a:alpha val="20000"/>
                    </a:srgbClr>
                  </a:outerShdw>
                </a:effectLst>
              </a:rPr>
              <a:t> Before attempting to extract the specimen, one should make sure it is feasible to remove wihtout destroying or damaging it.</a:t>
            </a:r>
          </a:p>
        </p:txBody>
      </p:sp>
    </p:spTree>
    <p:extLst>
      <p:ext uri="{BB962C8B-B14F-4D97-AF65-F5344CB8AC3E}">
        <p14:creationId xmlns:p14="http://schemas.microsoft.com/office/powerpoint/2010/main" val="371598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0A55-1B84-4180-AC10-7252DFE309A6}"/>
              </a:ext>
            </a:extLst>
          </p:cNvPr>
          <p:cNvSpPr>
            <a:spLocks noGrp="1"/>
          </p:cNvSpPr>
          <p:nvPr>
            <p:ph type="title"/>
          </p:nvPr>
        </p:nvSpPr>
        <p:spPr>
          <a:xfrm>
            <a:off x="1141413" y="-51758"/>
            <a:ext cx="9905998" cy="1905000"/>
          </a:xfrm>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Removing gigantic fossils</a:t>
            </a:r>
            <a:endParaRPr lang="en-GB"/>
          </a:p>
        </p:txBody>
      </p:sp>
      <p:sp>
        <p:nvSpPr>
          <p:cNvPr id="3" name="Content Placeholder 2">
            <a:extLst>
              <a:ext uri="{FF2B5EF4-FFF2-40B4-BE49-F238E27FC236}">
                <a16:creationId xmlns:a16="http://schemas.microsoft.com/office/drawing/2014/main" id="{6AABA8D1-5C22-4FD7-92C4-7971B737B996}"/>
              </a:ext>
            </a:extLst>
          </p:cNvPr>
          <p:cNvSpPr>
            <a:spLocks noGrp="1"/>
          </p:cNvSpPr>
          <p:nvPr>
            <p:ph idx="1"/>
          </p:nvPr>
        </p:nvSpPr>
        <p:spPr>
          <a:xfrm>
            <a:off x="1141413" y="2264433"/>
            <a:ext cx="9905998" cy="4116237"/>
          </a:xfrm>
        </p:spPr>
        <p:txBody>
          <a:bodyPr vert="horz" lIns="91440" tIns="45720" rIns="91440" bIns="45720" rtlCol="0" anchor="ctr">
            <a:noAutofit/>
          </a:bodyPr>
          <a:lstStyle/>
          <a:p>
            <a:pPr marL="342900" indent="-342900">
              <a:buClr>
                <a:prstClr val="white"/>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 gigantic fossil would need to be supported using a jacket of plaster which protects it from shattering.</a:t>
            </a:r>
            <a:endParaRPr lang="en-GB" sz="3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buClr>
                <a:srgbClr val="FFFFFF"/>
              </a:buClr>
            </a:pPr>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408333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0A55-1B84-4180-AC10-7252DFE309A6}"/>
              </a:ext>
            </a:extLst>
          </p:cNvPr>
          <p:cNvSpPr>
            <a:spLocks noGrp="1"/>
          </p:cNvSpPr>
          <p:nvPr>
            <p:ph type="title"/>
          </p:nvPr>
        </p:nvSpPr>
        <p:spPr>
          <a:xfrm>
            <a:off x="1141413" y="-51758"/>
            <a:ext cx="9905998" cy="1905000"/>
          </a:xfrm>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Valuable fossils</a:t>
            </a:r>
            <a:endParaRPr lang="en-GB"/>
          </a:p>
        </p:txBody>
      </p:sp>
      <p:sp>
        <p:nvSpPr>
          <p:cNvPr id="3" name="Content Placeholder 2">
            <a:extLst>
              <a:ext uri="{FF2B5EF4-FFF2-40B4-BE49-F238E27FC236}">
                <a16:creationId xmlns:a16="http://schemas.microsoft.com/office/drawing/2014/main" id="{6AABA8D1-5C22-4FD7-92C4-7971B737B996}"/>
              </a:ext>
            </a:extLst>
          </p:cNvPr>
          <p:cNvSpPr>
            <a:spLocks noGrp="1"/>
          </p:cNvSpPr>
          <p:nvPr>
            <p:ph idx="1"/>
          </p:nvPr>
        </p:nvSpPr>
        <p:spPr>
          <a:xfrm>
            <a:off x="1141413" y="2264433"/>
            <a:ext cx="9905998" cy="4116237"/>
          </a:xfrm>
        </p:spPr>
        <p:txBody>
          <a:bodyPr vert="horz" lIns="91440" tIns="45720" rIns="91440" bIns="45720" rtlCol="0" anchor="ctr">
            <a:noAutofit/>
          </a:bodyPr>
          <a:lstStyle/>
          <a:p>
            <a:pPr marL="342900" indent="-342900">
              <a:buClr>
                <a:prstClr val="white"/>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Beginners should not remove such specimens because it is easy to ruin and damage them.</a:t>
            </a:r>
          </a:p>
          <a:p>
            <a:pPr marL="342900" indent="-342900">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The beginner should contact a professional. If it is on public land, contact the authority responsible for the land since they choose what is done with the fossil.</a:t>
            </a:r>
            <a:endParaRPr lang="en-GB" sz="3600" dirty="0">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buClr>
                <a:srgbClr val="FFFFFF"/>
              </a:buClr>
            </a:pPr>
            <a:endParaRPr lang="en-GB"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993771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2222-A180-4427-841B-3EA6B09982EE}"/>
              </a:ext>
            </a:extLst>
          </p:cNvPr>
          <p:cNvSpPr>
            <a:spLocks noGrp="1"/>
          </p:cNvSpPr>
          <p:nvPr>
            <p:ph type="title"/>
          </p:nvPr>
        </p:nvSpPr>
        <p:spPr/>
        <p:txBody>
          <a:bodyPr>
            <a:normAutofit/>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5</a:t>
            </a:r>
            <a:endParaRPr lang="en-GB" sz="4000"/>
          </a:p>
        </p:txBody>
      </p:sp>
      <p:sp>
        <p:nvSpPr>
          <p:cNvPr id="3" name="Content Placeholder 2">
            <a:extLst>
              <a:ext uri="{FF2B5EF4-FFF2-40B4-BE49-F238E27FC236}">
                <a16:creationId xmlns:a16="http://schemas.microsoft.com/office/drawing/2014/main" id="{51BE5AA5-8159-4C11-8925-AD3896C454B5}"/>
              </a:ext>
            </a:extLst>
          </p:cNvPr>
          <p:cNvSpPr>
            <a:spLocks noGrp="1"/>
          </p:cNvSpPr>
          <p:nvPr>
            <p:ph idx="1"/>
          </p:nvPr>
        </p:nvSpPr>
        <p:spPr/>
        <p:txBody>
          <a:bodyPr>
            <a:normAutofit/>
          </a:bodyPr>
          <a:lstStyle/>
          <a:p>
            <a:r>
              <a:rPr lang="en-GB" sz="3600"/>
              <a:t>Explain the difference in the account scientists give for the presence of fossils as related by evolutionists and creationists.</a:t>
            </a:r>
            <a:endParaRPr lang="en-GB" sz="3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02996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6227C-CB03-4D0B-BD95-0C1298B54F36}"/>
              </a:ext>
            </a:extLst>
          </p:cNvPr>
          <p:cNvSpPr>
            <a:spLocks noGrp="1"/>
          </p:cNvSpPr>
          <p:nvPr>
            <p:ph idx="1"/>
          </p:nvPr>
        </p:nvSpPr>
        <p:spPr>
          <a:xfrm>
            <a:off x="695715" y="855452"/>
            <a:ext cx="9905998" cy="5022012"/>
          </a:xfrm>
        </p:spPr>
        <p:txBody>
          <a:bodyPr>
            <a:noAutofit/>
          </a:bodyPr>
          <a:lstStyle/>
          <a:p>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Evolutionists and creationists both agree that fossils are formed when a creature is quickly buried in sediment. They disagree on how long ago this happened.</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Evolutionists believe most fossils were made millions of years ago.</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Creationists believe that nearly all fossils were made during Noah's flood less than 10,000 years ago.</a:t>
            </a:r>
            <a:endParaRPr lang="en-GB" sz="3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105925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97A2-E463-4A9B-8FDA-B9FABD070234}"/>
              </a:ext>
            </a:extLst>
          </p:cNvPr>
          <p:cNvSpPr>
            <a:spLocks noGrp="1"/>
          </p:cNvSpPr>
          <p:nvPr>
            <p:ph type="title"/>
          </p:nvPr>
        </p:nvSpPr>
        <p:spPr/>
        <p:txBody>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6</a:t>
            </a:r>
            <a:endParaRPr lang="en-GB"/>
          </a:p>
        </p:txBody>
      </p:sp>
      <p:sp>
        <p:nvSpPr>
          <p:cNvPr id="3" name="Content Placeholder 2">
            <a:extLst>
              <a:ext uri="{FF2B5EF4-FFF2-40B4-BE49-F238E27FC236}">
                <a16:creationId xmlns:a16="http://schemas.microsoft.com/office/drawing/2014/main" id="{DA1B910A-977A-487B-9367-DA3B263B9900}"/>
              </a:ext>
            </a:extLst>
          </p:cNvPr>
          <p:cNvSpPr>
            <a:spLocks noGrp="1"/>
          </p:cNvSpPr>
          <p:nvPr>
            <p:ph idx="1"/>
          </p:nvPr>
        </p:nvSpPr>
        <p:spPr/>
        <p:txBody>
          <a:bodyPr vert="horz" lIns="91440" tIns="45720" rIns="91440" bIns="45720" rtlCol="0" anchor="ctr">
            <a:noAutofit/>
          </a:bodyPr>
          <a:lstStyle/>
          <a:p>
            <a:r>
              <a:rPr lang="en-GB" sz="3600"/>
              <a:t>From the Bible and writings of Ellen G. White cite statements to explain the origin of the following:</a:t>
            </a:r>
            <a:br>
              <a:rPr lang="en-GB" sz="3600" dirty="0"/>
            </a:br>
            <a:r>
              <a:rPr lang="en-GB" sz="3600"/>
              <a:t>a. Coal</a:t>
            </a:r>
            <a:br>
              <a:rPr lang="en-GB" sz="3600" dirty="0"/>
            </a:br>
            <a:r>
              <a:rPr lang="en-GB" sz="3600"/>
              <a:t>b. Petroleum</a:t>
            </a:r>
            <a:br>
              <a:rPr lang="en-GB" sz="3600" dirty="0"/>
            </a:br>
            <a:r>
              <a:rPr lang="en-GB" sz="3600"/>
              <a:t>c. Fossils</a:t>
            </a:r>
            <a:br>
              <a:rPr lang="en-GB" sz="3600" dirty="0"/>
            </a:br>
            <a:r>
              <a:rPr lang="en-GB" sz="3600"/>
              <a:t>d. Limestone</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91297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108B-C37D-449B-BAC6-0ADFD8C17FAC}"/>
              </a:ext>
            </a:extLst>
          </p:cNvPr>
          <p:cNvSpPr>
            <a:spLocks noGrp="1"/>
          </p:cNvSpPr>
          <p:nvPr>
            <p:ph type="title"/>
          </p:nvPr>
        </p:nvSpPr>
        <p:spPr/>
        <p:txBody>
          <a:bodyPr/>
          <a:lstStyle/>
          <a:p>
            <a:r>
              <a:rPr lang="en-GB" b="1">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From Patriarchs and Prophets, pp 107, 108</a:t>
            </a:r>
            <a:endParaRPr lang="en-US"/>
          </a:p>
        </p:txBody>
      </p:sp>
      <p:sp>
        <p:nvSpPr>
          <p:cNvPr id="3" name="Content Placeholder 2">
            <a:extLst>
              <a:ext uri="{FF2B5EF4-FFF2-40B4-BE49-F238E27FC236}">
                <a16:creationId xmlns:a16="http://schemas.microsoft.com/office/drawing/2014/main" id="{97E3CB0F-F3C2-4165-B829-6FB827352D9E}"/>
              </a:ext>
            </a:extLst>
          </p:cNvPr>
          <p:cNvSpPr>
            <a:spLocks noGrp="1"/>
          </p:cNvSpPr>
          <p:nvPr>
            <p:ph idx="1"/>
          </p:nvPr>
        </p:nvSpPr>
        <p:spPr/>
        <p:txBody>
          <a:bodyPr>
            <a:normAutofit lnSpcReduction="10000"/>
          </a:bodyPr>
          <a:lstStyle/>
          <a:p>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Everywhere were strewn the dead bodies of men and beasts. The Lord would not permit these to remain to decompose and pollute the air, therefore He made of the earth </a:t>
            </a:r>
            <a:r>
              <a:rPr lang="en-GB">
                <a:effectLst>
                  <a:glow rad="38100">
                    <a:prstClr val="black">
                      <a:lumMod val="50000"/>
                      <a:lumOff val="50000"/>
                      <a:alpha val="20000"/>
                    </a:prstClr>
                  </a:glow>
                  <a:outerShdw blurRad="44450" dist="12700" dir="13860000" algn="tl" rotWithShape="0">
                    <a:srgbClr val="000000">
                      <a:alpha val="20000"/>
                    </a:srgbClr>
                  </a:outerShdw>
                </a:effectLst>
                <a:highlight>
                  <a:srgbClr val="808080"/>
                </a:highlight>
                <a:ea typeface="+mn-lt"/>
                <a:cs typeface="+mn-lt"/>
              </a:rPr>
              <a:t>a vast burial ground</a:t>
            </a:r>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 violent wind which was caused to blow for the purpose of drying up the waters, moved them with great force, in some instances even carrying away the tops of the mountains and heaping up trees, rocks, and earth above the </a:t>
            </a:r>
            <a:r>
              <a:rPr lang="en-GB">
                <a:effectLst>
                  <a:glow rad="38100">
                    <a:prstClr val="black">
                      <a:lumMod val="50000"/>
                      <a:lumOff val="50000"/>
                      <a:alpha val="20000"/>
                    </a:prstClr>
                  </a:glow>
                  <a:outerShdw blurRad="44450" dist="12700" dir="13860000" algn="tl" rotWithShape="0">
                    <a:srgbClr val="000000">
                      <a:alpha val="20000"/>
                    </a:srgbClr>
                  </a:outerShdw>
                </a:effectLst>
                <a:highlight>
                  <a:srgbClr val="808080"/>
                </a:highlight>
                <a:ea typeface="+mn-lt"/>
                <a:cs typeface="+mn-lt"/>
              </a:rPr>
              <a:t>bodies of the dead</a:t>
            </a:r>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this time immense forests were buried. These have since been </a:t>
            </a:r>
            <a:r>
              <a:rPr lang="en-GB">
                <a:effectLst>
                  <a:glow rad="38100">
                    <a:prstClr val="black">
                      <a:lumMod val="50000"/>
                      <a:lumOff val="50000"/>
                      <a:alpha val="20000"/>
                    </a:prstClr>
                  </a:glow>
                  <a:outerShdw blurRad="44450" dist="12700" dir="13860000" algn="tl" rotWithShape="0">
                    <a:srgbClr val="000000">
                      <a:alpha val="20000"/>
                    </a:srgbClr>
                  </a:outerShdw>
                </a:effectLst>
                <a:highlight>
                  <a:srgbClr val="808080"/>
                </a:highlight>
                <a:ea typeface="+mn-lt"/>
                <a:cs typeface="+mn-lt"/>
              </a:rPr>
              <a:t>changed to coal</a:t>
            </a:r>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forming the extensive coal beds that now exist, and also yielding </a:t>
            </a:r>
            <a:r>
              <a:rPr lang="en-GB">
                <a:effectLst>
                  <a:glow rad="38100">
                    <a:prstClr val="black">
                      <a:lumMod val="50000"/>
                      <a:lumOff val="50000"/>
                      <a:alpha val="20000"/>
                    </a:prstClr>
                  </a:glow>
                  <a:outerShdw blurRad="44450" dist="12700" dir="13860000" algn="tl" rotWithShape="0">
                    <a:srgbClr val="000000">
                      <a:alpha val="20000"/>
                    </a:srgbClr>
                  </a:outerShdw>
                </a:effectLst>
                <a:highlight>
                  <a:srgbClr val="808080"/>
                </a:highlight>
                <a:ea typeface="+mn-lt"/>
                <a:cs typeface="+mn-lt"/>
              </a:rPr>
              <a:t>large quantities of oil</a:t>
            </a:r>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The coal and oil frequently ignite and burn beneath the surface of the earth. Thus rocks are heated, </a:t>
            </a:r>
            <a:r>
              <a:rPr lang="en-GB">
                <a:effectLst>
                  <a:glow rad="38100">
                    <a:prstClr val="black">
                      <a:lumMod val="50000"/>
                      <a:lumOff val="50000"/>
                      <a:alpha val="20000"/>
                    </a:prstClr>
                  </a:glow>
                  <a:outerShdw blurRad="44450" dist="12700" dir="13860000" algn="tl" rotWithShape="0">
                    <a:srgbClr val="000000">
                      <a:alpha val="20000"/>
                    </a:srgbClr>
                  </a:outerShdw>
                </a:effectLst>
                <a:highlight>
                  <a:srgbClr val="808080"/>
                </a:highlight>
                <a:ea typeface="+mn-lt"/>
                <a:cs typeface="+mn-lt"/>
              </a:rPr>
              <a:t>limestone is burned</a:t>
            </a:r>
            <a:r>
              <a:rPr lang="en-GB">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and iron ore melted.</a:t>
            </a:r>
            <a:endParaRPr lang="en-GB"/>
          </a:p>
        </p:txBody>
      </p:sp>
    </p:spTree>
    <p:extLst>
      <p:ext uri="{BB962C8B-B14F-4D97-AF65-F5344CB8AC3E}">
        <p14:creationId xmlns:p14="http://schemas.microsoft.com/office/powerpoint/2010/main" val="31130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AAA68-6D6D-4A21-BE4F-2C423ED38D38}"/>
              </a:ext>
            </a:extLst>
          </p:cNvPr>
          <p:cNvSpPr>
            <a:spLocks noGrp="1"/>
          </p:cNvSpPr>
          <p:nvPr>
            <p:ph idx="1"/>
          </p:nvPr>
        </p:nvSpPr>
        <p:spPr>
          <a:xfrm>
            <a:off x="738847" y="2091905"/>
            <a:ext cx="9905998" cy="3124201"/>
          </a:xfrm>
        </p:spPr>
        <p:txBody>
          <a:bodyPr vert="horz" lIns="91440" tIns="45720" rIns="91440" bIns="45720" rtlCol="0" anchor="ctr">
            <a:noAutofit/>
          </a:bodyPr>
          <a:lstStyle/>
          <a:p>
            <a:r>
              <a:rPr lang="en-GB" sz="3600">
                <a:effectLst>
                  <a:glow rad="38100">
                    <a:prstClr val="black">
                      <a:lumMod val="50000"/>
                      <a:lumOff val="50000"/>
                      <a:alpha val="20000"/>
                    </a:prstClr>
                  </a:glow>
                  <a:outerShdw blurRad="44450" dist="12700" dir="13860000" algn="tl" rotWithShape="0">
                    <a:srgbClr val="000000">
                      <a:alpha val="20000"/>
                    </a:srgbClr>
                  </a:outerShdw>
                </a:effectLst>
              </a:rPr>
              <a:t>Coal – from the bodies of the dead during the flood</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Petroleum – from oils of plants and animals in brackish water</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Fossils – made by the dead, buried</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Limestone – burned beneath the surface of the Earth</a:t>
            </a:r>
            <a:endParaRPr lang="en-GB" sz="32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427899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D3BA-F212-42F5-8426-51E50012B42A}"/>
              </a:ext>
            </a:extLst>
          </p:cNvPr>
          <p:cNvSpPr>
            <a:spLocks noGrp="1"/>
          </p:cNvSpPr>
          <p:nvPr>
            <p:ph type="title"/>
          </p:nvPr>
        </p:nvSpPr>
        <p:spPr/>
        <p:txBody>
          <a:bodyPr>
            <a:normAutofit/>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Homework.</a:t>
            </a:r>
            <a:endParaRPr lang="en-GB" sz="36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Content Placeholder 2">
            <a:extLst>
              <a:ext uri="{FF2B5EF4-FFF2-40B4-BE49-F238E27FC236}">
                <a16:creationId xmlns:a16="http://schemas.microsoft.com/office/drawing/2014/main" id="{EC32D4B9-1793-4D5B-AC78-AA942337817D}"/>
              </a:ext>
            </a:extLst>
          </p:cNvPr>
          <p:cNvSpPr>
            <a:spLocks noGrp="1"/>
          </p:cNvSpPr>
          <p:nvPr>
            <p:ph idx="1"/>
          </p:nvPr>
        </p:nvSpPr>
        <p:spPr/>
        <p:txBody>
          <a:bodyPr/>
          <a:lstStyle/>
          <a:p>
            <a:r>
              <a:rPr lang="en-GB" sz="3600">
                <a:effectLst>
                  <a:glow rad="38100">
                    <a:prstClr val="black">
                      <a:lumMod val="50000"/>
                      <a:lumOff val="50000"/>
                      <a:alpha val="20000"/>
                    </a:prstClr>
                  </a:glow>
                  <a:outerShdw blurRad="44450" dist="12700" dir="13860000" algn="tl" rotWithShape="0">
                    <a:srgbClr val="000000">
                      <a:alpha val="20000"/>
                    </a:srgbClr>
                  </a:outerShdw>
                </a:effectLst>
              </a:rPr>
              <a:t>Requirement 1</a:t>
            </a:r>
          </a:p>
          <a:p>
            <a:pPr>
              <a:buClr>
                <a:srgbClr val="FFFFFF"/>
              </a:buClr>
            </a:pPr>
            <a:r>
              <a:rPr lang="en-GB" sz="3600">
                <a:effectLst>
                  <a:glow rad="38100">
                    <a:prstClr val="black">
                      <a:lumMod val="50000"/>
                      <a:lumOff val="50000"/>
                      <a:alpha val="20000"/>
                    </a:prstClr>
                  </a:glow>
                  <a:outerShdw blurRad="44450" dist="12700" dir="13860000" algn="tl" rotWithShape="0">
                    <a:srgbClr val="000000">
                      <a:alpha val="20000"/>
                    </a:srgbClr>
                  </a:outerShdw>
                </a:effectLst>
              </a:rPr>
              <a:t>Requirement 3</a:t>
            </a:r>
          </a:p>
        </p:txBody>
      </p:sp>
    </p:spTree>
    <p:extLst>
      <p:ext uri="{BB962C8B-B14F-4D97-AF65-F5344CB8AC3E}">
        <p14:creationId xmlns:p14="http://schemas.microsoft.com/office/powerpoint/2010/main" val="2522512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B019-AD8A-41A0-A814-6DD87C89A407}"/>
              </a:ext>
            </a:extLst>
          </p:cNvPr>
          <p:cNvSpPr>
            <a:spLocks noGrp="1"/>
          </p:cNvSpPr>
          <p:nvPr>
            <p:ph type="title"/>
          </p:nvPr>
        </p:nvSpPr>
        <p:spPr/>
        <p:txBody>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1</a:t>
            </a:r>
            <a:endParaRPr lang="en-GB"/>
          </a:p>
        </p:txBody>
      </p:sp>
      <p:sp>
        <p:nvSpPr>
          <p:cNvPr id="3" name="Content Placeholder 2">
            <a:extLst>
              <a:ext uri="{FF2B5EF4-FFF2-40B4-BE49-F238E27FC236}">
                <a16:creationId xmlns:a16="http://schemas.microsoft.com/office/drawing/2014/main" id="{3ACE61E9-C59B-4ABB-9E57-EF82D36135AA}"/>
              </a:ext>
            </a:extLst>
          </p:cNvPr>
          <p:cNvSpPr>
            <a:spLocks noGrp="1"/>
          </p:cNvSpPr>
          <p:nvPr>
            <p:ph idx="1"/>
          </p:nvPr>
        </p:nvSpPr>
        <p:spPr/>
        <p:txBody>
          <a:bodyPr>
            <a:normAutofit/>
          </a:bodyPr>
          <a:lstStyle/>
          <a:p>
            <a:r>
              <a:rPr lang="en-GB" sz="3600"/>
              <a:t>Make a collection of at least ten different kinds of fossils and label each with its name and geographic location.</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37937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689BF1-D2C3-44A0-BD68-E131A92BC318}"/>
              </a:ext>
            </a:extLst>
          </p:cNvPr>
          <p:cNvSpPr>
            <a:spLocks noGrp="1"/>
          </p:cNvSpPr>
          <p:nvPr>
            <p:ph type="title"/>
          </p:nvPr>
        </p:nvSpPr>
        <p:spPr/>
        <p:txBody>
          <a:bodyPr>
            <a:normAutofit/>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Study at least three different fossils</a:t>
            </a:r>
          </a:p>
        </p:txBody>
      </p:sp>
    </p:spTree>
    <p:extLst>
      <p:ext uri="{BB962C8B-B14F-4D97-AF65-F5344CB8AC3E}">
        <p14:creationId xmlns:p14="http://schemas.microsoft.com/office/powerpoint/2010/main" val="1782968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BA2B4AF0-B783-459A-AAF8-14B940F1944F}"/>
              </a:ext>
            </a:extLst>
          </p:cNvPr>
          <p:cNvPicPr>
            <a:picLocks noChangeAspect="1"/>
          </p:cNvPicPr>
          <p:nvPr/>
        </p:nvPicPr>
        <p:blipFill rotWithShape="1">
          <a:blip r:embed="rId2"/>
          <a:srcRect l="35004" t="4492" r="2659" b="50591"/>
          <a:stretch/>
        </p:blipFill>
        <p:spPr>
          <a:xfrm>
            <a:off x="273503" y="340442"/>
            <a:ext cx="5659114" cy="6108648"/>
          </a:xfrm>
          <a:prstGeom prst="rect">
            <a:avLst/>
          </a:prstGeom>
        </p:spPr>
      </p:pic>
      <p:sp>
        <p:nvSpPr>
          <p:cNvPr id="3" name="TextBox 2">
            <a:extLst>
              <a:ext uri="{FF2B5EF4-FFF2-40B4-BE49-F238E27FC236}">
                <a16:creationId xmlns:a16="http://schemas.microsoft.com/office/drawing/2014/main" id="{512BFDC9-35C3-4E5F-A977-EE4ADF87C06A}"/>
              </a:ext>
            </a:extLst>
          </p:cNvPr>
          <p:cNvSpPr txBox="1"/>
          <p:nvPr/>
        </p:nvSpPr>
        <p:spPr>
          <a:xfrm>
            <a:off x="6277155" y="2524664"/>
            <a:ext cx="563304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600"/>
              <a:t>Picture of fossil</a:t>
            </a:r>
            <a:endParaRPr lang="en-US" sz="3600"/>
          </a:p>
          <a:p>
            <a:pPr marL="285750" indent="-285750">
              <a:buFont typeface="Arial"/>
              <a:buChar char="•"/>
            </a:pPr>
            <a:r>
              <a:rPr lang="en-GB" sz="3600"/>
              <a:t>Name of fossil</a:t>
            </a:r>
          </a:p>
          <a:p>
            <a:pPr marL="285750" indent="-285750">
              <a:buFont typeface="Arial"/>
              <a:buChar char="•"/>
            </a:pPr>
            <a:r>
              <a:rPr lang="en-GB" sz="3600"/>
              <a:t>Where fossil was found</a:t>
            </a:r>
            <a:endParaRPr lang="en-GB" sz="3600" dirty="0"/>
          </a:p>
        </p:txBody>
      </p:sp>
    </p:spTree>
    <p:extLst>
      <p:ext uri="{BB962C8B-B14F-4D97-AF65-F5344CB8AC3E}">
        <p14:creationId xmlns:p14="http://schemas.microsoft.com/office/powerpoint/2010/main" val="12835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6B09-ECAB-4CA1-BD39-63974B6F567F}"/>
              </a:ext>
            </a:extLst>
          </p:cNvPr>
          <p:cNvSpPr>
            <a:spLocks noGrp="1"/>
          </p:cNvSpPr>
          <p:nvPr>
            <p:ph type="title"/>
          </p:nvPr>
        </p:nvSpPr>
        <p:spPr/>
        <p:txBody>
          <a:bodyPr/>
          <a:lstStyle/>
          <a:p>
            <a:r>
              <a:rPr lang="en-GB" sz="4000">
                <a:effectLst>
                  <a:glow rad="38100">
                    <a:prstClr val="black">
                      <a:lumMod val="65000"/>
                      <a:lumOff val="35000"/>
                      <a:alpha val="40000"/>
                    </a:prstClr>
                  </a:glow>
                  <a:outerShdw blurRad="28575" dist="38100" dir="14040000" algn="tl" rotWithShape="0">
                    <a:srgbClr val="000000">
                      <a:alpha val="25000"/>
                    </a:srgbClr>
                  </a:outerShdw>
                </a:effectLst>
              </a:rPr>
              <a:t>Requirement 3</a:t>
            </a:r>
            <a:endParaRPr lang="en-GB"/>
          </a:p>
        </p:txBody>
      </p:sp>
      <p:sp>
        <p:nvSpPr>
          <p:cNvPr id="3" name="Content Placeholder 2">
            <a:extLst>
              <a:ext uri="{FF2B5EF4-FFF2-40B4-BE49-F238E27FC236}">
                <a16:creationId xmlns:a16="http://schemas.microsoft.com/office/drawing/2014/main" id="{1C85D1AA-0B3C-45CD-B8EF-D3A63DE5D30B}"/>
              </a:ext>
            </a:extLst>
          </p:cNvPr>
          <p:cNvSpPr>
            <a:spLocks noGrp="1"/>
          </p:cNvSpPr>
          <p:nvPr>
            <p:ph idx="1"/>
          </p:nvPr>
        </p:nvSpPr>
        <p:spPr/>
        <p:txBody>
          <a:bodyPr>
            <a:normAutofit/>
          </a:bodyPr>
          <a:lstStyle/>
          <a:p>
            <a:r>
              <a:rPr lang="en-GB" sz="3600"/>
              <a:t>Visit a museum where fossils are on display and make a written or oral report of your trip.</a:t>
            </a:r>
            <a:endParaRPr lang="en-GB" sz="360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58242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60D778-CBAA-45DD-8AA9-FFBC8461F108}"/>
              </a:ext>
            </a:extLst>
          </p:cNvPr>
          <p:cNvSpPr>
            <a:spLocks noGrp="1"/>
          </p:cNvSpPr>
          <p:nvPr>
            <p:ph idx="1"/>
          </p:nvPr>
        </p:nvSpPr>
        <p:spPr/>
        <p:txBody>
          <a:bodyPr>
            <a:normAutofit/>
          </a:bodyPr>
          <a:lstStyle/>
          <a:p>
            <a:pPr marL="0" indent="0">
              <a:buNone/>
            </a:pPr>
            <a:r>
              <a:rPr lang="en-GB" sz="4000">
                <a:effectLst>
                  <a:glow rad="38100">
                    <a:prstClr val="black">
                      <a:lumMod val="50000"/>
                      <a:lumOff val="50000"/>
                      <a:alpha val="20000"/>
                    </a:prstClr>
                  </a:glow>
                  <a:outerShdw blurRad="44450" dist="12700" dir="13860000" algn="tl" rotWithShape="0">
                    <a:srgbClr val="000000">
                      <a:alpha val="20000"/>
                    </a:srgbClr>
                  </a:outerShdw>
                </a:effectLst>
              </a:rPr>
              <a:t>Visit the website</a:t>
            </a:r>
          </a:p>
          <a:p>
            <a:pPr>
              <a:buClr>
                <a:srgbClr val="FFFFFF"/>
              </a:buClr>
            </a:pPr>
            <a:r>
              <a:rPr lang="en-GB" sz="3200" dirty="0">
                <a:effectLst>
                  <a:glow rad="38100">
                    <a:prstClr val="black">
                      <a:lumMod val="50000"/>
                      <a:lumOff val="50000"/>
                      <a:alpha val="20000"/>
                    </a:prstClr>
                  </a:glow>
                  <a:outerShdw blurRad="44450" dist="12700" dir="13860000" algn="tl" rotWithShape="0">
                    <a:srgbClr val="000000">
                      <a:alpha val="20000"/>
                    </a:srgbClr>
                  </a:outerShdw>
                </a:effectLst>
                <a:hlinkClick r:id="rId2"/>
              </a:rPr>
              <a:t>https://www.nhm.ac.uk/discover/fossils.html</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05821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9116-C63C-4D99-87B6-7248413EF73E}"/>
              </a:ext>
            </a:extLst>
          </p:cNvPr>
          <p:cNvSpPr>
            <a:spLocks noGrp="1"/>
          </p:cNvSpPr>
          <p:nvPr>
            <p:ph type="title"/>
          </p:nvPr>
        </p:nvSpPr>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Petrified fossils</a:t>
            </a:r>
            <a:endParaRPr lang="en-GB"/>
          </a:p>
        </p:txBody>
      </p:sp>
      <p:sp>
        <p:nvSpPr>
          <p:cNvPr id="3" name="Content Placeholder 2">
            <a:extLst>
              <a:ext uri="{FF2B5EF4-FFF2-40B4-BE49-F238E27FC236}">
                <a16:creationId xmlns:a16="http://schemas.microsoft.com/office/drawing/2014/main" id="{E4B3FC6C-7090-43C3-93AE-331DF52E2D0A}"/>
              </a:ext>
            </a:extLst>
          </p:cNvPr>
          <p:cNvSpPr>
            <a:spLocks noGrp="1"/>
          </p:cNvSpPr>
          <p:nvPr>
            <p:ph idx="1"/>
          </p:nvPr>
        </p:nvSpPr>
        <p:spPr>
          <a:xfrm>
            <a:off x="1141413" y="2321942"/>
            <a:ext cx="9905998" cy="1384542"/>
          </a:xfrm>
        </p:spPr>
        <p:txBody>
          <a:bodyPr/>
          <a:lstStyle/>
          <a:p>
            <a:r>
              <a:rPr lang="en-GB"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Petrified fossils form when minerals replace the structure of an organism.</a:t>
            </a:r>
          </a:p>
          <a:p>
            <a:pPr>
              <a:buClr>
                <a:srgbClr val="FFFFFF"/>
              </a:buClr>
            </a:pPr>
            <a:endParaRPr lang="en-GB"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picture containing outdoor object, wasp&amp;#39;s nest, honeycomb&#10;&#10;Description automatically generated">
            <a:extLst>
              <a:ext uri="{FF2B5EF4-FFF2-40B4-BE49-F238E27FC236}">
                <a16:creationId xmlns:a16="http://schemas.microsoft.com/office/drawing/2014/main" id="{AAB44553-AA68-4BD3-B996-6FF7FC9C92FB}"/>
              </a:ext>
            </a:extLst>
          </p:cNvPr>
          <p:cNvPicPr>
            <a:picLocks noChangeAspect="1"/>
          </p:cNvPicPr>
          <p:nvPr/>
        </p:nvPicPr>
        <p:blipFill>
          <a:blip r:embed="rId2"/>
          <a:stretch>
            <a:fillRect/>
          </a:stretch>
        </p:blipFill>
        <p:spPr>
          <a:xfrm>
            <a:off x="6622211" y="3435455"/>
            <a:ext cx="4281577" cy="2891317"/>
          </a:xfrm>
          <a:prstGeom prst="rect">
            <a:avLst/>
          </a:prstGeom>
        </p:spPr>
      </p:pic>
      <p:pic>
        <p:nvPicPr>
          <p:cNvPr id="5" name="Picture 5">
            <a:extLst>
              <a:ext uri="{FF2B5EF4-FFF2-40B4-BE49-F238E27FC236}">
                <a16:creationId xmlns:a16="http://schemas.microsoft.com/office/drawing/2014/main" id="{D6683EC6-E11E-492B-80D6-B5CD726F0DFA}"/>
              </a:ext>
            </a:extLst>
          </p:cNvPr>
          <p:cNvPicPr>
            <a:picLocks noChangeAspect="1"/>
          </p:cNvPicPr>
          <p:nvPr/>
        </p:nvPicPr>
        <p:blipFill>
          <a:blip r:embed="rId3"/>
          <a:stretch>
            <a:fillRect/>
          </a:stretch>
        </p:blipFill>
        <p:spPr>
          <a:xfrm>
            <a:off x="1360098" y="3708624"/>
            <a:ext cx="4080294" cy="2718789"/>
          </a:xfrm>
          <a:prstGeom prst="rect">
            <a:avLst/>
          </a:prstGeom>
        </p:spPr>
      </p:pic>
    </p:spTree>
    <p:extLst>
      <p:ext uri="{BB962C8B-B14F-4D97-AF65-F5344CB8AC3E}">
        <p14:creationId xmlns:p14="http://schemas.microsoft.com/office/powerpoint/2010/main" val="4458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FDC5-B811-4096-8CDC-7E5074D2343C}"/>
              </a:ext>
            </a:extLst>
          </p:cNvPr>
          <p:cNvSpPr>
            <a:spLocks noGrp="1"/>
          </p:cNvSpPr>
          <p:nvPr>
            <p:ph type="title"/>
          </p:nvPr>
        </p:nvSpPr>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Molds and casts</a:t>
            </a:r>
            <a:endParaRPr lang="en-GB"/>
          </a:p>
        </p:txBody>
      </p:sp>
      <p:sp>
        <p:nvSpPr>
          <p:cNvPr id="3" name="Content Placeholder 2">
            <a:extLst>
              <a:ext uri="{FF2B5EF4-FFF2-40B4-BE49-F238E27FC236}">
                <a16:creationId xmlns:a16="http://schemas.microsoft.com/office/drawing/2014/main" id="{C7CB5DA9-6673-4606-BBA3-E961D23402FA}"/>
              </a:ext>
            </a:extLst>
          </p:cNvPr>
          <p:cNvSpPr>
            <a:spLocks noGrp="1"/>
          </p:cNvSpPr>
          <p:nvPr>
            <p:ph idx="1"/>
          </p:nvPr>
        </p:nvSpPr>
        <p:spPr>
          <a:xfrm>
            <a:off x="1141413" y="1344282"/>
            <a:ext cx="9905998" cy="3124201"/>
          </a:xfrm>
        </p:spPr>
        <p:txBody>
          <a:bodyPr>
            <a:normAutofit/>
          </a:bodyPr>
          <a:lstStyle/>
          <a:p>
            <a:r>
              <a:rPr lang="en-GB" sz="24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Fossil molds and casts preserve a three-dimensional impression of remains buried in sediment. The mineralized impression of the organism left in the sediment is called a mold. The mineralized sediment that fills the mold recreates the shape of the remains. This is called a cast.</a:t>
            </a:r>
            <a:endParaRPr lang="en-GB" sz="2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picture containing invertebrate, mollusk, snail&#10;&#10;Description automatically generated">
            <a:extLst>
              <a:ext uri="{FF2B5EF4-FFF2-40B4-BE49-F238E27FC236}">
                <a16:creationId xmlns:a16="http://schemas.microsoft.com/office/drawing/2014/main" id="{C34BCFA8-8F75-4904-BDFD-F5CB1E6BCFFB}"/>
              </a:ext>
            </a:extLst>
          </p:cNvPr>
          <p:cNvPicPr>
            <a:picLocks noChangeAspect="1"/>
          </p:cNvPicPr>
          <p:nvPr/>
        </p:nvPicPr>
        <p:blipFill rotWithShape="1">
          <a:blip r:embed="rId2"/>
          <a:srcRect t="8171" r="260" b="7040"/>
          <a:stretch/>
        </p:blipFill>
        <p:spPr>
          <a:xfrm>
            <a:off x="3833004" y="3578526"/>
            <a:ext cx="5489283" cy="3137537"/>
          </a:xfrm>
          <a:prstGeom prst="rect">
            <a:avLst/>
          </a:prstGeom>
        </p:spPr>
      </p:pic>
    </p:spTree>
    <p:extLst>
      <p:ext uri="{BB962C8B-B14F-4D97-AF65-F5344CB8AC3E}">
        <p14:creationId xmlns:p14="http://schemas.microsoft.com/office/powerpoint/2010/main" val="291685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9385-2FEF-40EA-A890-167D07A3564B}"/>
              </a:ext>
            </a:extLst>
          </p:cNvPr>
          <p:cNvSpPr>
            <a:spLocks noGrp="1"/>
          </p:cNvSpPr>
          <p:nvPr>
            <p:ph type="title"/>
          </p:nvPr>
        </p:nvSpPr>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Carbon film</a:t>
            </a:r>
            <a:endParaRPr lang="en-GB"/>
          </a:p>
        </p:txBody>
      </p:sp>
      <p:sp>
        <p:nvSpPr>
          <p:cNvPr id="3" name="Content Placeholder 2">
            <a:extLst>
              <a:ext uri="{FF2B5EF4-FFF2-40B4-BE49-F238E27FC236}">
                <a16:creationId xmlns:a16="http://schemas.microsoft.com/office/drawing/2014/main" id="{46195C4C-F421-487B-8D06-FDE16BFBC97B}"/>
              </a:ext>
            </a:extLst>
          </p:cNvPr>
          <p:cNvSpPr>
            <a:spLocks noGrp="1"/>
          </p:cNvSpPr>
          <p:nvPr>
            <p:ph idx="1"/>
          </p:nvPr>
        </p:nvSpPr>
        <p:spPr>
          <a:xfrm>
            <a:off x="1141413" y="1301150"/>
            <a:ext cx="9905998" cy="3124201"/>
          </a:xfrm>
        </p:spPr>
        <p:txBody>
          <a:bodyPr>
            <a:normAutofit/>
          </a:bodyPr>
          <a:lstStyle/>
          <a:p>
            <a:r>
              <a:rPr lang="en-GB" sz="2800">
                <a:effectLst>
                  <a:glow rad="38100">
                    <a:prstClr val="black">
                      <a:lumMod val="50000"/>
                      <a:lumOff val="50000"/>
                      <a:alpha val="20000"/>
                    </a:prstClr>
                  </a:glow>
                  <a:outerShdw blurRad="44450" dist="12700" dir="13860000" algn="tl" rotWithShape="0">
                    <a:srgbClr val="000000">
                      <a:alpha val="20000"/>
                    </a:srgbClr>
                  </a:outerShdw>
                </a:effectLst>
              </a:rPr>
              <a:t>Carbon film fossils form when dead organisms are squeezed between layers of rock. This leaves behind the organism's carbon imprint in the rock.</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6" name="Picture 6" descr="A picture containing trilobite, invertebrate&#10;&#10;Description automatically generated">
            <a:extLst>
              <a:ext uri="{FF2B5EF4-FFF2-40B4-BE49-F238E27FC236}">
                <a16:creationId xmlns:a16="http://schemas.microsoft.com/office/drawing/2014/main" id="{B0A503A6-8D23-4DC1-9DB6-06901C1F4E28}"/>
              </a:ext>
            </a:extLst>
          </p:cNvPr>
          <p:cNvPicPr>
            <a:picLocks noChangeAspect="1"/>
          </p:cNvPicPr>
          <p:nvPr/>
        </p:nvPicPr>
        <p:blipFill>
          <a:blip r:embed="rId2"/>
          <a:stretch>
            <a:fillRect/>
          </a:stretch>
        </p:blipFill>
        <p:spPr>
          <a:xfrm>
            <a:off x="1705154" y="3707118"/>
            <a:ext cx="4166558" cy="2822444"/>
          </a:xfrm>
          <a:prstGeom prst="rect">
            <a:avLst/>
          </a:prstGeom>
        </p:spPr>
      </p:pic>
      <p:pic>
        <p:nvPicPr>
          <p:cNvPr id="7" name="Picture 7" descr="A picture containing rock, stone, old&#10;&#10;Description automatically generated">
            <a:extLst>
              <a:ext uri="{FF2B5EF4-FFF2-40B4-BE49-F238E27FC236}">
                <a16:creationId xmlns:a16="http://schemas.microsoft.com/office/drawing/2014/main" id="{53F77A59-A069-4AE2-8CD6-50D7C8ED8332}"/>
              </a:ext>
            </a:extLst>
          </p:cNvPr>
          <p:cNvPicPr>
            <a:picLocks noChangeAspect="1"/>
          </p:cNvPicPr>
          <p:nvPr/>
        </p:nvPicPr>
        <p:blipFill>
          <a:blip r:embed="rId3"/>
          <a:stretch>
            <a:fillRect/>
          </a:stretch>
        </p:blipFill>
        <p:spPr>
          <a:xfrm>
            <a:off x="6679721" y="3710868"/>
            <a:ext cx="4267200" cy="2858075"/>
          </a:xfrm>
          <a:prstGeom prst="rect">
            <a:avLst/>
          </a:prstGeom>
        </p:spPr>
      </p:pic>
    </p:spTree>
    <p:extLst>
      <p:ext uri="{BB962C8B-B14F-4D97-AF65-F5344CB8AC3E}">
        <p14:creationId xmlns:p14="http://schemas.microsoft.com/office/powerpoint/2010/main" val="22203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7CA1-DD38-460D-B167-252A4BEC1C52}"/>
              </a:ext>
            </a:extLst>
          </p:cNvPr>
          <p:cNvSpPr>
            <a:spLocks noGrp="1"/>
          </p:cNvSpPr>
          <p:nvPr>
            <p:ph type="title"/>
          </p:nvPr>
        </p:nvSpPr>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Trace fossils</a:t>
            </a:r>
            <a:endParaRPr lang="en-GB"/>
          </a:p>
        </p:txBody>
      </p:sp>
      <p:sp>
        <p:nvSpPr>
          <p:cNvPr id="3" name="Content Placeholder 2">
            <a:extLst>
              <a:ext uri="{FF2B5EF4-FFF2-40B4-BE49-F238E27FC236}">
                <a16:creationId xmlns:a16="http://schemas.microsoft.com/office/drawing/2014/main" id="{56018616-1E0D-4623-AB09-6369335B8E6C}"/>
              </a:ext>
            </a:extLst>
          </p:cNvPr>
          <p:cNvSpPr>
            <a:spLocks noGrp="1"/>
          </p:cNvSpPr>
          <p:nvPr>
            <p:ph idx="1"/>
          </p:nvPr>
        </p:nvSpPr>
        <p:spPr>
          <a:xfrm>
            <a:off x="1141413" y="1301150"/>
            <a:ext cx="9905998" cy="3124201"/>
          </a:xfrm>
        </p:spPr>
        <p:txBody>
          <a:bodyPr/>
          <a:lstStyle/>
          <a:p>
            <a:r>
              <a:rPr lang="en-GB"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trace fossils are geological records of the activities and behaviors of past life. Some examples include rock evidence of nests, burrows, footprints, and droppings.</a:t>
            </a:r>
            <a:endParaRPr lang="en-GB"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picture containing outdoor, stone&#10;&#10;Description automatically generated">
            <a:extLst>
              <a:ext uri="{FF2B5EF4-FFF2-40B4-BE49-F238E27FC236}">
                <a16:creationId xmlns:a16="http://schemas.microsoft.com/office/drawing/2014/main" id="{B5B63A72-8EC1-4DB9-B17E-88852C5E054D}"/>
              </a:ext>
            </a:extLst>
          </p:cNvPr>
          <p:cNvPicPr>
            <a:picLocks noChangeAspect="1"/>
          </p:cNvPicPr>
          <p:nvPr/>
        </p:nvPicPr>
        <p:blipFill>
          <a:blip r:embed="rId2"/>
          <a:stretch>
            <a:fillRect/>
          </a:stretch>
        </p:blipFill>
        <p:spPr>
          <a:xfrm>
            <a:off x="1733909" y="3790165"/>
            <a:ext cx="4137803" cy="2555710"/>
          </a:xfrm>
          <a:prstGeom prst="rect">
            <a:avLst/>
          </a:prstGeom>
        </p:spPr>
      </p:pic>
      <p:pic>
        <p:nvPicPr>
          <p:cNvPr id="5" name="Picture 5">
            <a:extLst>
              <a:ext uri="{FF2B5EF4-FFF2-40B4-BE49-F238E27FC236}">
                <a16:creationId xmlns:a16="http://schemas.microsoft.com/office/drawing/2014/main" id="{BF2E556E-07DD-4E3C-BBAC-8BB6F7CBFFAE}"/>
              </a:ext>
            </a:extLst>
          </p:cNvPr>
          <p:cNvPicPr>
            <a:picLocks noChangeAspect="1"/>
          </p:cNvPicPr>
          <p:nvPr/>
        </p:nvPicPr>
        <p:blipFill rotWithShape="1">
          <a:blip r:embed="rId3"/>
          <a:srcRect l="-359" r="358" b="13420"/>
          <a:stretch/>
        </p:blipFill>
        <p:spPr>
          <a:xfrm>
            <a:off x="6694098" y="3794426"/>
            <a:ext cx="3692110" cy="2635058"/>
          </a:xfrm>
          <a:prstGeom prst="rect">
            <a:avLst/>
          </a:prstGeom>
        </p:spPr>
      </p:pic>
    </p:spTree>
    <p:extLst>
      <p:ext uri="{BB962C8B-B14F-4D97-AF65-F5344CB8AC3E}">
        <p14:creationId xmlns:p14="http://schemas.microsoft.com/office/powerpoint/2010/main" val="134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5D93-5ABE-405A-A3A5-E340AF07A0E8}"/>
              </a:ext>
            </a:extLst>
          </p:cNvPr>
          <p:cNvSpPr>
            <a:spLocks noGrp="1"/>
          </p:cNvSpPr>
          <p:nvPr>
            <p:ph type="title"/>
          </p:nvPr>
        </p:nvSpPr>
        <p:spPr/>
        <p:txBody>
          <a:bodyPr/>
          <a:lstStyle/>
          <a:p>
            <a:r>
              <a:rPr lang="en-GB">
                <a:effectLst>
                  <a:glow rad="38100">
                    <a:prstClr val="black">
                      <a:lumMod val="65000"/>
                      <a:lumOff val="35000"/>
                      <a:alpha val="40000"/>
                    </a:prstClr>
                  </a:glow>
                  <a:outerShdw blurRad="28575" dist="38100" dir="14040000" algn="tl" rotWithShape="0">
                    <a:srgbClr val="000000">
                      <a:alpha val="25000"/>
                    </a:srgbClr>
                  </a:outerShdw>
                </a:effectLst>
              </a:rPr>
              <a:t>Preserved remains</a:t>
            </a:r>
            <a:endParaRPr lang="en-GB"/>
          </a:p>
        </p:txBody>
      </p:sp>
      <p:sp>
        <p:nvSpPr>
          <p:cNvPr id="3" name="Content Placeholder 2">
            <a:extLst>
              <a:ext uri="{FF2B5EF4-FFF2-40B4-BE49-F238E27FC236}">
                <a16:creationId xmlns:a16="http://schemas.microsoft.com/office/drawing/2014/main" id="{D69BDE60-11AE-4CB1-AC4B-8AA4954E0871}"/>
              </a:ext>
            </a:extLst>
          </p:cNvPr>
          <p:cNvSpPr>
            <a:spLocks noGrp="1"/>
          </p:cNvSpPr>
          <p:nvPr>
            <p:ph idx="1"/>
          </p:nvPr>
        </p:nvSpPr>
        <p:spPr>
          <a:xfrm>
            <a:off x="1141413" y="1200508"/>
            <a:ext cx="9905998" cy="3124201"/>
          </a:xfrm>
        </p:spPr>
        <p:txBody>
          <a:bodyPr>
            <a:normAutofit/>
          </a:bodyPr>
          <a:lstStyle/>
          <a:p>
            <a:r>
              <a:rPr lang="en-GB"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rarest form of fossilisation is the preservation of original skeletal material and even soft tissue.</a:t>
            </a:r>
            <a:endParaRPr lang="en-GB">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picture containing invertebrate, arthropod, acarine&#10;&#10;Description automatically generated">
            <a:extLst>
              <a:ext uri="{FF2B5EF4-FFF2-40B4-BE49-F238E27FC236}">
                <a16:creationId xmlns:a16="http://schemas.microsoft.com/office/drawing/2014/main" id="{8F9BE34A-CFF7-45C7-BE5F-89A58ED1AC96}"/>
              </a:ext>
            </a:extLst>
          </p:cNvPr>
          <p:cNvPicPr>
            <a:picLocks noChangeAspect="1"/>
          </p:cNvPicPr>
          <p:nvPr/>
        </p:nvPicPr>
        <p:blipFill>
          <a:blip r:embed="rId2"/>
          <a:stretch>
            <a:fillRect/>
          </a:stretch>
        </p:blipFill>
        <p:spPr>
          <a:xfrm>
            <a:off x="1633267" y="3678808"/>
            <a:ext cx="3792747" cy="2361480"/>
          </a:xfrm>
          <a:prstGeom prst="rect">
            <a:avLst/>
          </a:prstGeom>
        </p:spPr>
      </p:pic>
      <p:pic>
        <p:nvPicPr>
          <p:cNvPr id="6" name="Picture 6" descr="A picture containing indoor, mammal&#10;&#10;Description automatically generated">
            <a:extLst>
              <a:ext uri="{FF2B5EF4-FFF2-40B4-BE49-F238E27FC236}">
                <a16:creationId xmlns:a16="http://schemas.microsoft.com/office/drawing/2014/main" id="{ADD56EEC-94B9-4613-8017-834BBA3497E1}"/>
              </a:ext>
            </a:extLst>
          </p:cNvPr>
          <p:cNvPicPr>
            <a:picLocks noChangeAspect="1"/>
          </p:cNvPicPr>
          <p:nvPr/>
        </p:nvPicPr>
        <p:blipFill>
          <a:blip r:embed="rId3"/>
          <a:stretch>
            <a:fillRect/>
          </a:stretch>
        </p:blipFill>
        <p:spPr>
          <a:xfrm>
            <a:off x="6234023" y="3604685"/>
            <a:ext cx="4626633" cy="2653498"/>
          </a:xfrm>
          <a:prstGeom prst="rect">
            <a:avLst/>
          </a:prstGeom>
        </p:spPr>
      </p:pic>
    </p:spTree>
    <p:extLst>
      <p:ext uri="{BB962C8B-B14F-4D97-AF65-F5344CB8AC3E}">
        <p14:creationId xmlns:p14="http://schemas.microsoft.com/office/powerpoint/2010/main" val="39521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9B49-8312-4CFA-820F-D8141B9F8269}"/>
              </a:ext>
            </a:extLst>
          </p:cNvPr>
          <p:cNvSpPr>
            <a:spLocks noGrp="1"/>
          </p:cNvSpPr>
          <p:nvPr>
            <p:ph type="title"/>
          </p:nvPr>
        </p:nvSpPr>
        <p:spPr/>
        <p:txBody>
          <a:bodyPr>
            <a:normAutofit/>
          </a:bodyPr>
          <a:lstStyle/>
          <a:p>
            <a:r>
              <a:rPr lang="en-GB" sz="4000" cap="small"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Explain the origin of fossils and relate </a:t>
            </a:r>
            <a:r>
              <a:rPr lang="en-GB" sz="4000" cap="sma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them to breaking God's Laws</a:t>
            </a:r>
            <a:endParaRPr lang="en-US" sz="4000">
              <a:effectLst>
                <a:glow rad="38100">
                  <a:prstClr val="black">
                    <a:lumMod val="65000"/>
                    <a:lumOff val="35000"/>
                    <a:alpha val="40000"/>
                  </a:prstClr>
                </a:glow>
                <a:outerShdw blurRad="28575" dist="38100" dir="14040000" algn="tl" rotWithShape="0">
                  <a:srgbClr val="000000">
                    <a:alpha val="25000"/>
                  </a:srgbClr>
                </a:outerShdw>
              </a:effectLst>
            </a:endParaRPr>
          </a:p>
        </p:txBody>
      </p:sp>
    </p:spTree>
    <p:extLst>
      <p:ext uri="{BB962C8B-B14F-4D97-AF65-F5344CB8AC3E}">
        <p14:creationId xmlns:p14="http://schemas.microsoft.com/office/powerpoint/2010/main" val="41171538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Mesh</vt:lpstr>
      <vt:lpstr>Nature Study</vt:lpstr>
      <vt:lpstr>Review the story of the flood</vt:lpstr>
      <vt:lpstr>Study at least three different fossils</vt:lpstr>
      <vt:lpstr>Petrified fossils</vt:lpstr>
      <vt:lpstr>Molds and casts</vt:lpstr>
      <vt:lpstr>Carbon film</vt:lpstr>
      <vt:lpstr>Trace fossils</vt:lpstr>
      <vt:lpstr>Preserved remains</vt:lpstr>
      <vt:lpstr>Explain the origin of fossils and relate them to breaking God's Laws</vt:lpstr>
      <vt:lpstr>PowerPoint Presentation</vt:lpstr>
      <vt:lpstr>PowerPoint Presentation</vt:lpstr>
      <vt:lpstr>Fossils Honour</vt:lpstr>
      <vt:lpstr>Requirement 2</vt:lpstr>
      <vt:lpstr>PowerPoint Presentation</vt:lpstr>
      <vt:lpstr>PowerPoint Presentation</vt:lpstr>
      <vt:lpstr>PowerPoint Presentation</vt:lpstr>
      <vt:lpstr>PowerPoint Presentation</vt:lpstr>
      <vt:lpstr>PowerPoint Presentation</vt:lpstr>
      <vt:lpstr>Requirement 4</vt:lpstr>
      <vt:lpstr>Removal of delicate specimens</vt:lpstr>
      <vt:lpstr>Removing gigantic fossils</vt:lpstr>
      <vt:lpstr>Valuable fossils</vt:lpstr>
      <vt:lpstr>Requirement 5</vt:lpstr>
      <vt:lpstr>PowerPoint Presentation</vt:lpstr>
      <vt:lpstr>Requirement 6</vt:lpstr>
      <vt:lpstr>From Patriarchs and Prophets, pp 107, 108</vt:lpstr>
      <vt:lpstr>PowerPoint Presentation</vt:lpstr>
      <vt:lpstr>Homework.</vt:lpstr>
      <vt:lpstr>Requirement 1</vt:lpstr>
      <vt:lpstr>PowerPoint Presentation</vt:lpstr>
      <vt:lpstr>Requirement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Junicia Jackman</cp:lastModifiedBy>
  <cp:revision>499</cp:revision>
  <dcterms:created xsi:type="dcterms:W3CDTF">2021-04-04T20:51:05Z</dcterms:created>
  <dcterms:modified xsi:type="dcterms:W3CDTF">2021-04-05T19:02:56Z</dcterms:modified>
</cp:coreProperties>
</file>