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261" r:id="rId6"/>
    <p:sldId id="262" r:id="rId7"/>
    <p:sldId id="263" r:id="rId8"/>
    <p:sldId id="264" r:id="rId9"/>
    <p:sldId id="265" r:id="rId10"/>
    <p:sldId id="266" r:id="rId11"/>
    <p:sldId id="270" r:id="rId12"/>
    <p:sldId id="271" r:id="rId13"/>
    <p:sldId id="272" r:id="rId14"/>
    <p:sldId id="273" r:id="rId15"/>
    <p:sldId id="274" r:id="rId16"/>
    <p:sldId id="275" r:id="rId17"/>
    <p:sldId id="276" r:id="rId18"/>
    <p:sldId id="277" r:id="rId19"/>
    <p:sldId id="278" r:id="rId20"/>
    <p:sldId id="268" r:id="rId21"/>
    <p:sldId id="26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p:restoredTop sz="94685"/>
  </p:normalViewPr>
  <p:slideViewPr>
    <p:cSldViewPr snapToGrid="0" snapToObjects="1">
      <p:cViewPr varScale="1">
        <p:scale>
          <a:sx n="110" d="100"/>
          <a:sy n="110" d="100"/>
        </p:scale>
        <p:origin x="5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5/29/20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2016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226602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80517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58827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5/29/20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873725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5/29/20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622214633"/>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5/29/20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5988986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5/29/20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2930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5/29/20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90401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5/29/20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5996229"/>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5/29/20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137295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5/29/20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5183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www.youtube.com/watch?v=EGlKF74rItA"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1Qf3w02CYhc&amp;app=desktop"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F7CA-AAE8-0F4A-BC71-EFA7402DDAF2}"/>
              </a:ext>
            </a:extLst>
          </p:cNvPr>
          <p:cNvSpPr>
            <a:spLocks noGrp="1"/>
          </p:cNvSpPr>
          <p:nvPr>
            <p:ph type="ctrTitle"/>
          </p:nvPr>
        </p:nvSpPr>
        <p:spPr>
          <a:xfrm>
            <a:off x="1078522" y="623826"/>
            <a:ext cx="10318418" cy="4394988"/>
          </a:xfrm>
        </p:spPr>
        <p:txBody>
          <a:bodyPr/>
          <a:lstStyle/>
          <a:p>
            <a:r>
              <a:rPr lang="en-US" dirty="0"/>
              <a:t>Fern honor</a:t>
            </a:r>
          </a:p>
        </p:txBody>
      </p:sp>
      <p:sp>
        <p:nvSpPr>
          <p:cNvPr id="3" name="Subtitle 2">
            <a:extLst>
              <a:ext uri="{FF2B5EF4-FFF2-40B4-BE49-F238E27FC236}">
                <a16:creationId xmlns:a16="http://schemas.microsoft.com/office/drawing/2014/main" id="{FCF7A979-5F23-9B46-A43A-D565C92FC321}"/>
              </a:ext>
            </a:extLst>
          </p:cNvPr>
          <p:cNvSpPr>
            <a:spLocks noGrp="1"/>
          </p:cNvSpPr>
          <p:nvPr>
            <p:ph type="subTitle" idx="1"/>
          </p:nvPr>
        </p:nvSpPr>
        <p:spPr/>
        <p:txBody>
          <a:bodyPr/>
          <a:lstStyle/>
          <a:p>
            <a:r>
              <a:rPr lang="en-US" dirty="0"/>
              <a:t>VOYAGERS class</a:t>
            </a:r>
          </a:p>
        </p:txBody>
      </p:sp>
      <p:pic>
        <p:nvPicPr>
          <p:cNvPr id="4" name="Picture 3">
            <a:extLst>
              <a:ext uri="{FF2B5EF4-FFF2-40B4-BE49-F238E27FC236}">
                <a16:creationId xmlns:a16="http://schemas.microsoft.com/office/drawing/2014/main" id="{1E0D4166-CE91-CD4F-A035-55A1171C83E6}"/>
              </a:ext>
            </a:extLst>
          </p:cNvPr>
          <p:cNvPicPr>
            <a:picLocks noChangeAspect="1"/>
          </p:cNvPicPr>
          <p:nvPr/>
        </p:nvPicPr>
        <p:blipFill>
          <a:blip r:embed="rId2"/>
          <a:stretch>
            <a:fillRect/>
          </a:stretch>
        </p:blipFill>
        <p:spPr>
          <a:xfrm>
            <a:off x="5285231" y="3615384"/>
            <a:ext cx="1905000" cy="1600200"/>
          </a:xfrm>
          <a:prstGeom prst="rect">
            <a:avLst/>
          </a:prstGeom>
        </p:spPr>
      </p:pic>
    </p:spTree>
    <p:extLst>
      <p:ext uri="{BB962C8B-B14F-4D97-AF65-F5344CB8AC3E}">
        <p14:creationId xmlns:p14="http://schemas.microsoft.com/office/powerpoint/2010/main" val="4008273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D679D-1219-874A-8FDC-9EF5E4B60104}"/>
              </a:ext>
            </a:extLst>
          </p:cNvPr>
          <p:cNvSpPr>
            <a:spLocks noGrp="1"/>
          </p:cNvSpPr>
          <p:nvPr>
            <p:ph type="title"/>
          </p:nvPr>
        </p:nvSpPr>
        <p:spPr/>
        <p:txBody>
          <a:bodyPr>
            <a:normAutofit/>
          </a:bodyPr>
          <a:lstStyle/>
          <a:p>
            <a:r>
              <a:rPr lang="en-GB" dirty="0"/>
              <a:t>MAIDENHAIR FERN</a:t>
            </a:r>
            <a:br>
              <a:rPr lang="en-GB" dirty="0"/>
            </a:br>
            <a:endParaRPr lang="en-US" dirty="0"/>
          </a:p>
        </p:txBody>
      </p:sp>
      <p:sp>
        <p:nvSpPr>
          <p:cNvPr id="13" name="Content Placeholder 12">
            <a:extLst>
              <a:ext uri="{FF2B5EF4-FFF2-40B4-BE49-F238E27FC236}">
                <a16:creationId xmlns:a16="http://schemas.microsoft.com/office/drawing/2014/main" id="{89EDBD80-9962-B147-B029-8FAC01ED7D18}"/>
              </a:ext>
            </a:extLst>
          </p:cNvPr>
          <p:cNvSpPr>
            <a:spLocks noGrp="1"/>
          </p:cNvSpPr>
          <p:nvPr>
            <p:ph idx="1"/>
          </p:nvPr>
        </p:nvSpPr>
        <p:spPr>
          <a:xfrm>
            <a:off x="652082" y="457199"/>
            <a:ext cx="6158418" cy="4985124"/>
          </a:xfrm>
        </p:spPr>
        <p:txBody>
          <a:bodyPr/>
          <a:lstStyle/>
          <a:p>
            <a:pPr marL="0" indent="0">
              <a:buNone/>
            </a:pPr>
            <a:r>
              <a:rPr lang="en-US" sz="2400" dirty="0">
                <a:solidFill>
                  <a:schemeClr val="tx1"/>
                </a:solidFill>
              </a:rPr>
              <a:t>6</a:t>
            </a:r>
            <a:r>
              <a:rPr lang="en-US" sz="1600" dirty="0">
                <a:solidFill>
                  <a:schemeClr val="tx1"/>
                </a:solidFill>
              </a:rPr>
              <a:t>. </a:t>
            </a:r>
            <a:r>
              <a:rPr lang="en-US" sz="2000" dirty="0">
                <a:solidFill>
                  <a:schemeClr val="tx1"/>
                </a:solidFill>
              </a:rPr>
              <a:t>DRAW OR PHOTOGRAPH TEN KINDS OF FERNS AND PROPERLY IDENTIFY THEM</a:t>
            </a:r>
            <a:endParaRPr lang="en-US" dirty="0">
              <a:solidFill>
                <a:schemeClr val="tx1"/>
              </a:solidFill>
            </a:endParaRPr>
          </a:p>
        </p:txBody>
      </p:sp>
      <p:sp>
        <p:nvSpPr>
          <p:cNvPr id="14" name="Text Placeholder 13">
            <a:extLst>
              <a:ext uri="{FF2B5EF4-FFF2-40B4-BE49-F238E27FC236}">
                <a16:creationId xmlns:a16="http://schemas.microsoft.com/office/drawing/2014/main" id="{40E7E880-5A12-6748-82EE-569AED5CF1AD}"/>
              </a:ext>
            </a:extLst>
          </p:cNvPr>
          <p:cNvSpPr>
            <a:spLocks noGrp="1"/>
          </p:cNvSpPr>
          <p:nvPr>
            <p:ph type="body" sz="half" idx="2"/>
          </p:nvPr>
        </p:nvSpPr>
        <p:spPr>
          <a:xfrm>
            <a:off x="8236605" y="1494552"/>
            <a:ext cx="3294671" cy="4952545"/>
          </a:xfrm>
        </p:spPr>
        <p:txBody>
          <a:bodyPr>
            <a:normAutofit/>
          </a:bodyPr>
          <a:lstStyle/>
          <a:p>
            <a:r>
              <a:rPr lang="en-GB" dirty="0"/>
              <a:t>These ferns are the member of  Adiantum family. Maidenhair usually grow ashore and it has a delicate fronds and branched like a waxy hand. Maidenhair is a common plant discovered in a moist environments such as lagoon, pond, stream, and waterfall. Maidenhair requires a high humidity of planting media, therefore you need to prepared all of those things if you want to grow this type of fern. Maidenhair is fragile with the direct sunlight, so indirect sunlight is the best option for keeping this plant.</a:t>
            </a:r>
            <a:endParaRPr lang="en-US" dirty="0"/>
          </a:p>
        </p:txBody>
      </p:sp>
      <p:pic>
        <p:nvPicPr>
          <p:cNvPr id="8" name="Picture 7">
            <a:extLst>
              <a:ext uri="{FF2B5EF4-FFF2-40B4-BE49-F238E27FC236}">
                <a16:creationId xmlns:a16="http://schemas.microsoft.com/office/drawing/2014/main" id="{43AFB30A-E9E1-5345-9488-E065D5DC6745}"/>
              </a:ext>
            </a:extLst>
          </p:cNvPr>
          <p:cNvPicPr>
            <a:picLocks noChangeAspect="1"/>
          </p:cNvPicPr>
          <p:nvPr/>
        </p:nvPicPr>
        <p:blipFill>
          <a:blip r:embed="rId2"/>
          <a:stretch>
            <a:fillRect/>
          </a:stretch>
        </p:blipFill>
        <p:spPr>
          <a:xfrm>
            <a:off x="498617" y="1398912"/>
            <a:ext cx="6465348" cy="4849012"/>
          </a:xfrm>
          <a:prstGeom prst="rect">
            <a:avLst/>
          </a:prstGeom>
        </p:spPr>
      </p:pic>
    </p:spTree>
    <p:extLst>
      <p:ext uri="{BB962C8B-B14F-4D97-AF65-F5344CB8AC3E}">
        <p14:creationId xmlns:p14="http://schemas.microsoft.com/office/powerpoint/2010/main" val="741255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05AD24-CDFD-0C40-B773-5C59149E9E14}"/>
              </a:ext>
            </a:extLst>
          </p:cNvPr>
          <p:cNvSpPr>
            <a:spLocks noGrp="1"/>
          </p:cNvSpPr>
          <p:nvPr>
            <p:ph type="title"/>
          </p:nvPr>
        </p:nvSpPr>
        <p:spPr/>
        <p:txBody>
          <a:bodyPr/>
          <a:lstStyle/>
          <a:p>
            <a:r>
              <a:rPr lang="en-US" dirty="0"/>
              <a:t>BOSTON FERN</a:t>
            </a:r>
          </a:p>
        </p:txBody>
      </p:sp>
      <p:pic>
        <p:nvPicPr>
          <p:cNvPr id="8" name="Content Placeholder 7">
            <a:extLst>
              <a:ext uri="{FF2B5EF4-FFF2-40B4-BE49-F238E27FC236}">
                <a16:creationId xmlns:a16="http://schemas.microsoft.com/office/drawing/2014/main" id="{A4992F57-03FB-E446-8D34-CD45D9B44BC4}"/>
              </a:ext>
            </a:extLst>
          </p:cNvPr>
          <p:cNvPicPr>
            <a:picLocks noGrp="1" noChangeAspect="1"/>
          </p:cNvPicPr>
          <p:nvPr>
            <p:ph idx="1"/>
          </p:nvPr>
        </p:nvPicPr>
        <p:blipFill>
          <a:blip r:embed="rId2"/>
          <a:stretch>
            <a:fillRect/>
          </a:stretch>
        </p:blipFill>
        <p:spPr>
          <a:xfrm>
            <a:off x="765175" y="1103908"/>
            <a:ext cx="6157913" cy="4618434"/>
          </a:xfrm>
        </p:spPr>
      </p:pic>
      <p:sp>
        <p:nvSpPr>
          <p:cNvPr id="7" name="Text Placeholder 6">
            <a:extLst>
              <a:ext uri="{FF2B5EF4-FFF2-40B4-BE49-F238E27FC236}">
                <a16:creationId xmlns:a16="http://schemas.microsoft.com/office/drawing/2014/main" id="{A0A70138-B5DD-D446-9741-89BFDFE33182}"/>
              </a:ext>
            </a:extLst>
          </p:cNvPr>
          <p:cNvSpPr>
            <a:spLocks noGrp="1"/>
          </p:cNvSpPr>
          <p:nvPr>
            <p:ph type="body" sz="half" idx="2"/>
          </p:nvPr>
        </p:nvSpPr>
        <p:spPr>
          <a:xfrm>
            <a:off x="8337885" y="1741335"/>
            <a:ext cx="3092115" cy="4775211"/>
          </a:xfrm>
        </p:spPr>
        <p:txBody>
          <a:bodyPr/>
          <a:lstStyle/>
          <a:p>
            <a:r>
              <a:rPr lang="en-GB" dirty="0"/>
              <a:t>This type of fern usually grown in a hanging basket in front of your porch. The ideal temperature for this fern is between 60 to 75 degree of </a:t>
            </a:r>
            <a:r>
              <a:rPr lang="en-GB" dirty="0" err="1"/>
              <a:t>fahrenheit</a:t>
            </a:r>
            <a:r>
              <a:rPr lang="en-GB" dirty="0"/>
              <a:t>. Boston fern or  </a:t>
            </a:r>
            <a:r>
              <a:rPr lang="en-GB" i="1" dirty="0" err="1"/>
              <a:t>Nephrolepis</a:t>
            </a:r>
            <a:r>
              <a:rPr lang="en-GB" dirty="0"/>
              <a:t> </a:t>
            </a:r>
            <a:r>
              <a:rPr lang="en-GB" i="1" dirty="0" err="1"/>
              <a:t>exaltata</a:t>
            </a:r>
            <a:r>
              <a:rPr lang="en-GB" i="1" dirty="0"/>
              <a:t> </a:t>
            </a:r>
            <a:r>
              <a:rPr lang="en-GB" dirty="0"/>
              <a:t>can be recognized</a:t>
            </a:r>
            <a:r>
              <a:rPr lang="en-GB" i="1" dirty="0"/>
              <a:t> </a:t>
            </a:r>
            <a:r>
              <a:rPr lang="en-GB" dirty="0"/>
              <a:t>with their dark green leaves and arching feathers. Boston fern can’t stand in a lower temperature, so keep them in the previous temperature as it already mentioned before. Misting this plant for a dense collection of plants are also a good idea.</a:t>
            </a:r>
            <a:endParaRPr lang="en-US" dirty="0"/>
          </a:p>
        </p:txBody>
      </p:sp>
    </p:spTree>
    <p:extLst>
      <p:ext uri="{BB962C8B-B14F-4D97-AF65-F5344CB8AC3E}">
        <p14:creationId xmlns:p14="http://schemas.microsoft.com/office/powerpoint/2010/main" val="195939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EC51-BFBB-4B45-97FC-CBEF1F602958}"/>
              </a:ext>
            </a:extLst>
          </p:cNvPr>
          <p:cNvSpPr>
            <a:spLocks noGrp="1"/>
          </p:cNvSpPr>
          <p:nvPr>
            <p:ph type="title"/>
          </p:nvPr>
        </p:nvSpPr>
        <p:spPr/>
        <p:txBody>
          <a:bodyPr/>
          <a:lstStyle/>
          <a:p>
            <a:r>
              <a:rPr lang="en-US" dirty="0"/>
              <a:t>HOLLY FERN</a:t>
            </a:r>
          </a:p>
        </p:txBody>
      </p:sp>
      <p:pic>
        <p:nvPicPr>
          <p:cNvPr id="5" name="Content Placeholder 4">
            <a:extLst>
              <a:ext uri="{FF2B5EF4-FFF2-40B4-BE49-F238E27FC236}">
                <a16:creationId xmlns:a16="http://schemas.microsoft.com/office/drawing/2014/main" id="{DDAC4BCB-0EA6-A549-B2A7-E050EE36C4CC}"/>
              </a:ext>
            </a:extLst>
          </p:cNvPr>
          <p:cNvPicPr>
            <a:picLocks noGrp="1" noChangeAspect="1"/>
          </p:cNvPicPr>
          <p:nvPr>
            <p:ph idx="1"/>
          </p:nvPr>
        </p:nvPicPr>
        <p:blipFill>
          <a:blip r:embed="rId2"/>
          <a:stretch>
            <a:fillRect/>
          </a:stretch>
        </p:blipFill>
        <p:spPr>
          <a:xfrm>
            <a:off x="765175" y="1361770"/>
            <a:ext cx="6157913" cy="4102709"/>
          </a:xfrm>
        </p:spPr>
      </p:pic>
      <p:sp>
        <p:nvSpPr>
          <p:cNvPr id="4" name="Text Placeholder 3">
            <a:extLst>
              <a:ext uri="{FF2B5EF4-FFF2-40B4-BE49-F238E27FC236}">
                <a16:creationId xmlns:a16="http://schemas.microsoft.com/office/drawing/2014/main" id="{9696002E-992A-CD46-A22A-A4FC05C9F19D}"/>
              </a:ext>
            </a:extLst>
          </p:cNvPr>
          <p:cNvSpPr>
            <a:spLocks noGrp="1"/>
          </p:cNvSpPr>
          <p:nvPr>
            <p:ph type="body" sz="half" idx="2"/>
          </p:nvPr>
        </p:nvSpPr>
        <p:spPr/>
        <p:txBody>
          <a:bodyPr/>
          <a:lstStyle/>
          <a:p>
            <a:r>
              <a:rPr lang="en-GB" dirty="0"/>
              <a:t>This fern is originated from the Eastern Continent. The reason why I put this fern into Indoor category because Holly ferns blooms in a low sunlight. Therefore it would be a good idea to grow this fern inside your house. The advantage for growing this plant are it’s deer and drought resistant. The most popular types of this fern are </a:t>
            </a:r>
            <a:r>
              <a:rPr lang="en-GB" i="1" dirty="0" err="1"/>
              <a:t>Polystichum</a:t>
            </a:r>
            <a:r>
              <a:rPr lang="en-GB" i="1" dirty="0"/>
              <a:t> </a:t>
            </a:r>
            <a:r>
              <a:rPr lang="en-GB" i="1" dirty="0" err="1"/>
              <a:t>lonchitis</a:t>
            </a:r>
            <a:r>
              <a:rPr lang="en-GB" dirty="0"/>
              <a:t> and</a:t>
            </a:r>
            <a:r>
              <a:rPr lang="en-GB" i="1" dirty="0"/>
              <a:t> </a:t>
            </a:r>
            <a:r>
              <a:rPr lang="en-GB" i="1" dirty="0" err="1"/>
              <a:t>Cyrtomium</a:t>
            </a:r>
            <a:r>
              <a:rPr lang="en-GB" i="1" dirty="0"/>
              <a:t> </a:t>
            </a:r>
            <a:r>
              <a:rPr lang="en-GB" i="1" dirty="0" err="1"/>
              <a:t>falcatum</a:t>
            </a:r>
            <a:r>
              <a:rPr lang="en-GB" i="1" dirty="0"/>
              <a:t>. </a:t>
            </a:r>
            <a:endParaRPr lang="en-US" dirty="0"/>
          </a:p>
        </p:txBody>
      </p:sp>
    </p:spTree>
    <p:extLst>
      <p:ext uri="{BB962C8B-B14F-4D97-AF65-F5344CB8AC3E}">
        <p14:creationId xmlns:p14="http://schemas.microsoft.com/office/powerpoint/2010/main" val="2985961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83278-A8BE-A648-9068-8ED5F9807B82}"/>
              </a:ext>
            </a:extLst>
          </p:cNvPr>
          <p:cNvSpPr>
            <a:spLocks noGrp="1"/>
          </p:cNvSpPr>
          <p:nvPr>
            <p:ph type="title"/>
          </p:nvPr>
        </p:nvSpPr>
        <p:spPr/>
        <p:txBody>
          <a:bodyPr/>
          <a:lstStyle/>
          <a:p>
            <a:r>
              <a:rPr lang="en-GB" b="0" dirty="0"/>
              <a:t>Bird’s Nest Fern</a:t>
            </a:r>
            <a:br>
              <a:rPr lang="en-GB" b="0" dirty="0"/>
            </a:br>
            <a:endParaRPr lang="en-US" dirty="0"/>
          </a:p>
        </p:txBody>
      </p:sp>
      <p:pic>
        <p:nvPicPr>
          <p:cNvPr id="5" name="Content Placeholder 4">
            <a:extLst>
              <a:ext uri="{FF2B5EF4-FFF2-40B4-BE49-F238E27FC236}">
                <a16:creationId xmlns:a16="http://schemas.microsoft.com/office/drawing/2014/main" id="{A296B919-A205-DD4F-AA5B-B0085BFD2910}"/>
              </a:ext>
            </a:extLst>
          </p:cNvPr>
          <p:cNvPicPr>
            <a:picLocks noGrp="1" noChangeAspect="1"/>
          </p:cNvPicPr>
          <p:nvPr>
            <p:ph idx="1"/>
          </p:nvPr>
        </p:nvPicPr>
        <p:blipFill>
          <a:blip r:embed="rId2"/>
          <a:stretch>
            <a:fillRect/>
          </a:stretch>
        </p:blipFill>
        <p:spPr>
          <a:xfrm>
            <a:off x="765175" y="1357922"/>
            <a:ext cx="6157913" cy="4110406"/>
          </a:xfrm>
        </p:spPr>
      </p:pic>
      <p:sp>
        <p:nvSpPr>
          <p:cNvPr id="4" name="Text Placeholder 3">
            <a:extLst>
              <a:ext uri="{FF2B5EF4-FFF2-40B4-BE49-F238E27FC236}">
                <a16:creationId xmlns:a16="http://schemas.microsoft.com/office/drawing/2014/main" id="{98791F1E-9A32-224E-AB37-2418887DDE4E}"/>
              </a:ext>
            </a:extLst>
          </p:cNvPr>
          <p:cNvSpPr>
            <a:spLocks noGrp="1"/>
          </p:cNvSpPr>
          <p:nvPr>
            <p:ph type="body" sz="half" idx="2"/>
          </p:nvPr>
        </p:nvSpPr>
        <p:spPr/>
        <p:txBody>
          <a:bodyPr/>
          <a:lstStyle/>
          <a:p>
            <a:r>
              <a:rPr lang="en-GB" dirty="0"/>
              <a:t>This fern consist of an Asplenium range of brushes dispersed in the genus of </a:t>
            </a:r>
            <a:r>
              <a:rPr lang="en-GB" dirty="0" err="1"/>
              <a:t>Asplenum</a:t>
            </a:r>
            <a:r>
              <a:rPr lang="en-GB" dirty="0"/>
              <a:t> </a:t>
            </a:r>
            <a:r>
              <a:rPr lang="en-GB" dirty="0" err="1"/>
              <a:t>serratum</a:t>
            </a:r>
            <a:r>
              <a:rPr lang="en-GB" dirty="0"/>
              <a:t>, Asplenium nidus, Asplenium </a:t>
            </a:r>
            <a:r>
              <a:rPr lang="en-GB" dirty="0" err="1"/>
              <a:t>australiasicum</a:t>
            </a:r>
            <a:r>
              <a:rPr lang="en-GB" dirty="0"/>
              <a:t> and Asplenium </a:t>
            </a:r>
            <a:r>
              <a:rPr lang="en-GB" dirty="0" err="1"/>
              <a:t>antiquum</a:t>
            </a:r>
            <a:r>
              <a:rPr lang="en-GB" dirty="0"/>
              <a:t>. The bird’s nest is an organic fern and it’s need lot of air nutrients and rain dampness. Make sure give this fern sufficient moisture and keep the away from  direct sunlight if you want to add this fern as your additional plant collection.</a:t>
            </a:r>
            <a:endParaRPr lang="en-US" dirty="0"/>
          </a:p>
        </p:txBody>
      </p:sp>
    </p:spTree>
    <p:extLst>
      <p:ext uri="{BB962C8B-B14F-4D97-AF65-F5344CB8AC3E}">
        <p14:creationId xmlns:p14="http://schemas.microsoft.com/office/powerpoint/2010/main" val="1853747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7426-3CF3-CD4B-9C0F-3E7C943D1DA8}"/>
              </a:ext>
            </a:extLst>
          </p:cNvPr>
          <p:cNvSpPr>
            <a:spLocks noGrp="1"/>
          </p:cNvSpPr>
          <p:nvPr>
            <p:ph type="title"/>
          </p:nvPr>
        </p:nvSpPr>
        <p:spPr/>
        <p:txBody>
          <a:bodyPr/>
          <a:lstStyle/>
          <a:p>
            <a:r>
              <a:rPr lang="en-GB" b="0" dirty="0"/>
              <a:t>Cinnamon Ferns</a:t>
            </a:r>
            <a:br>
              <a:rPr lang="en-GB" b="0" dirty="0"/>
            </a:br>
            <a:endParaRPr lang="en-US" dirty="0"/>
          </a:p>
        </p:txBody>
      </p:sp>
      <p:pic>
        <p:nvPicPr>
          <p:cNvPr id="5" name="Content Placeholder 4">
            <a:extLst>
              <a:ext uri="{FF2B5EF4-FFF2-40B4-BE49-F238E27FC236}">
                <a16:creationId xmlns:a16="http://schemas.microsoft.com/office/drawing/2014/main" id="{0EA2A2C7-308C-8148-868D-8D6D2C87CD8F}"/>
              </a:ext>
            </a:extLst>
          </p:cNvPr>
          <p:cNvPicPr>
            <a:picLocks noGrp="1" noChangeAspect="1"/>
          </p:cNvPicPr>
          <p:nvPr>
            <p:ph idx="1"/>
          </p:nvPr>
        </p:nvPicPr>
        <p:blipFill>
          <a:blip r:embed="rId2"/>
          <a:stretch>
            <a:fillRect/>
          </a:stretch>
        </p:blipFill>
        <p:spPr>
          <a:xfrm>
            <a:off x="765175" y="1488777"/>
            <a:ext cx="6157913" cy="3848695"/>
          </a:xfrm>
        </p:spPr>
      </p:pic>
      <p:sp>
        <p:nvSpPr>
          <p:cNvPr id="4" name="Text Placeholder 3">
            <a:extLst>
              <a:ext uri="{FF2B5EF4-FFF2-40B4-BE49-F238E27FC236}">
                <a16:creationId xmlns:a16="http://schemas.microsoft.com/office/drawing/2014/main" id="{DE26E82F-C00B-BA4B-B5B1-0B93BFBB7842}"/>
              </a:ext>
            </a:extLst>
          </p:cNvPr>
          <p:cNvSpPr>
            <a:spLocks noGrp="1"/>
          </p:cNvSpPr>
          <p:nvPr>
            <p:ph type="body" sz="half" idx="2"/>
          </p:nvPr>
        </p:nvSpPr>
        <p:spPr/>
        <p:txBody>
          <a:bodyPr/>
          <a:lstStyle/>
          <a:p>
            <a:r>
              <a:rPr lang="en-GB" dirty="0"/>
              <a:t>The Cinnamon fern are rich in sterilized cinnamon-</a:t>
            </a:r>
            <a:r>
              <a:rPr lang="en-GB" dirty="0" err="1"/>
              <a:t>colored</a:t>
            </a:r>
            <a:r>
              <a:rPr lang="en-GB" dirty="0"/>
              <a:t> fronds and it has green leafy leaves. They need a moist and cool breeze of air to fully grown stage. They didn’t requires a complicated treatment. You just need a trimming, wet dirt and fertilizers. And there you are, a beautiful Cinnamon fern will mesmerizing your outdoor garden.</a:t>
            </a:r>
            <a:endParaRPr lang="en-US" dirty="0"/>
          </a:p>
        </p:txBody>
      </p:sp>
    </p:spTree>
    <p:extLst>
      <p:ext uri="{BB962C8B-B14F-4D97-AF65-F5344CB8AC3E}">
        <p14:creationId xmlns:p14="http://schemas.microsoft.com/office/powerpoint/2010/main" val="2335181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99BC-5D8D-DB41-840A-DCA897B8C1FF}"/>
              </a:ext>
            </a:extLst>
          </p:cNvPr>
          <p:cNvSpPr>
            <a:spLocks noGrp="1"/>
          </p:cNvSpPr>
          <p:nvPr>
            <p:ph type="title"/>
          </p:nvPr>
        </p:nvSpPr>
        <p:spPr/>
        <p:txBody>
          <a:bodyPr/>
          <a:lstStyle/>
          <a:p>
            <a:r>
              <a:rPr lang="en-GB" b="0" dirty="0"/>
              <a:t>Asparagus Ferns</a:t>
            </a:r>
            <a:br>
              <a:rPr lang="en-GB" b="0" dirty="0"/>
            </a:br>
            <a:endParaRPr lang="en-US" dirty="0"/>
          </a:p>
        </p:txBody>
      </p:sp>
      <p:pic>
        <p:nvPicPr>
          <p:cNvPr id="5" name="Content Placeholder 4">
            <a:extLst>
              <a:ext uri="{FF2B5EF4-FFF2-40B4-BE49-F238E27FC236}">
                <a16:creationId xmlns:a16="http://schemas.microsoft.com/office/drawing/2014/main" id="{88CEBE8F-01E1-EA46-9D78-55E270B4CC46}"/>
              </a:ext>
            </a:extLst>
          </p:cNvPr>
          <p:cNvPicPr>
            <a:picLocks noGrp="1" noChangeAspect="1"/>
          </p:cNvPicPr>
          <p:nvPr>
            <p:ph idx="1"/>
          </p:nvPr>
        </p:nvPicPr>
        <p:blipFill>
          <a:blip r:embed="rId2"/>
          <a:stretch>
            <a:fillRect/>
          </a:stretch>
        </p:blipFill>
        <p:spPr>
          <a:xfrm>
            <a:off x="765175" y="1103908"/>
            <a:ext cx="6157913" cy="4618434"/>
          </a:xfrm>
        </p:spPr>
      </p:pic>
      <p:sp>
        <p:nvSpPr>
          <p:cNvPr id="4" name="Text Placeholder 3">
            <a:extLst>
              <a:ext uri="{FF2B5EF4-FFF2-40B4-BE49-F238E27FC236}">
                <a16:creationId xmlns:a16="http://schemas.microsoft.com/office/drawing/2014/main" id="{B9508CA7-858F-684E-8F29-01E8AD658FE3}"/>
              </a:ext>
            </a:extLst>
          </p:cNvPr>
          <p:cNvSpPr>
            <a:spLocks noGrp="1"/>
          </p:cNvSpPr>
          <p:nvPr>
            <p:ph type="body" sz="half" idx="2"/>
          </p:nvPr>
        </p:nvSpPr>
        <p:spPr/>
        <p:txBody>
          <a:bodyPr>
            <a:normAutofit fontScale="92500" lnSpcReduction="20000"/>
          </a:bodyPr>
          <a:lstStyle/>
          <a:p>
            <a:r>
              <a:rPr lang="en-GB" dirty="0" err="1"/>
              <a:t>sparagus</a:t>
            </a:r>
            <a:r>
              <a:rPr lang="en-GB" dirty="0"/>
              <a:t> ferns are tough and you might want to give attention for this fern because it can also engulfed your whole garden with their branches. The botanical name for this fern are vary, start with</a:t>
            </a:r>
            <a:r>
              <a:rPr lang="en-GB" i="1" dirty="0"/>
              <a:t> Asparagus </a:t>
            </a:r>
            <a:r>
              <a:rPr lang="en-GB" i="1" dirty="0" err="1"/>
              <a:t>setaceus</a:t>
            </a:r>
            <a:r>
              <a:rPr lang="en-GB" i="1" dirty="0"/>
              <a:t>, Asparagus </a:t>
            </a:r>
            <a:r>
              <a:rPr lang="en-GB" i="1" dirty="0" err="1"/>
              <a:t>aethiopicus</a:t>
            </a:r>
            <a:r>
              <a:rPr lang="en-GB" i="1" dirty="0"/>
              <a:t>, Asparagus </a:t>
            </a:r>
            <a:r>
              <a:rPr lang="en-GB" i="1" dirty="0" err="1"/>
              <a:t>plumosus</a:t>
            </a:r>
            <a:r>
              <a:rPr lang="en-GB" i="1" dirty="0"/>
              <a:t>, Asparagus </a:t>
            </a:r>
            <a:r>
              <a:rPr lang="en-GB" i="1" dirty="0" err="1"/>
              <a:t>densiflorus</a:t>
            </a:r>
            <a:r>
              <a:rPr lang="en-GB" i="1" dirty="0"/>
              <a:t> </a:t>
            </a:r>
            <a:r>
              <a:rPr lang="en-GB" dirty="0"/>
              <a:t>and</a:t>
            </a:r>
            <a:r>
              <a:rPr lang="en-GB" i="1" dirty="0"/>
              <a:t> Asparagus </a:t>
            </a:r>
            <a:r>
              <a:rPr lang="en-GB" i="1" dirty="0" err="1"/>
              <a:t>virgatus</a:t>
            </a:r>
            <a:r>
              <a:rPr lang="en-GB" i="1" dirty="0"/>
              <a:t>. </a:t>
            </a:r>
            <a:r>
              <a:rPr lang="en-GB" dirty="0"/>
              <a:t>Don’t be deceived for its good names. this fern are not related with Asparagus. Asparagus fern is an ornamental plants equipped with cladodes stems.</a:t>
            </a:r>
          </a:p>
          <a:p>
            <a:br>
              <a:rPr lang="en-GB" dirty="0"/>
            </a:br>
            <a:endParaRPr lang="en-US" dirty="0"/>
          </a:p>
        </p:txBody>
      </p:sp>
    </p:spTree>
    <p:extLst>
      <p:ext uri="{BB962C8B-B14F-4D97-AF65-F5344CB8AC3E}">
        <p14:creationId xmlns:p14="http://schemas.microsoft.com/office/powerpoint/2010/main" val="3365539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2C5C-6653-4647-B4DC-4E9797166DC1}"/>
              </a:ext>
            </a:extLst>
          </p:cNvPr>
          <p:cNvSpPr>
            <a:spLocks noGrp="1"/>
          </p:cNvSpPr>
          <p:nvPr>
            <p:ph type="title"/>
          </p:nvPr>
        </p:nvSpPr>
        <p:spPr/>
        <p:txBody>
          <a:bodyPr/>
          <a:lstStyle/>
          <a:p>
            <a:r>
              <a:rPr lang="en-GB" b="0" dirty="0"/>
              <a:t>Australian Tree Fern</a:t>
            </a:r>
            <a:br>
              <a:rPr lang="en-GB" b="0" dirty="0"/>
            </a:br>
            <a:endParaRPr lang="en-US" dirty="0"/>
          </a:p>
        </p:txBody>
      </p:sp>
      <p:pic>
        <p:nvPicPr>
          <p:cNvPr id="5" name="Content Placeholder 4">
            <a:extLst>
              <a:ext uri="{FF2B5EF4-FFF2-40B4-BE49-F238E27FC236}">
                <a16:creationId xmlns:a16="http://schemas.microsoft.com/office/drawing/2014/main" id="{032AC026-65D6-1E4F-8024-6DF188A9D1B3}"/>
              </a:ext>
            </a:extLst>
          </p:cNvPr>
          <p:cNvPicPr>
            <a:picLocks noGrp="1" noChangeAspect="1"/>
          </p:cNvPicPr>
          <p:nvPr>
            <p:ph idx="1"/>
          </p:nvPr>
        </p:nvPicPr>
        <p:blipFill>
          <a:blip r:embed="rId2"/>
          <a:stretch>
            <a:fillRect/>
          </a:stretch>
        </p:blipFill>
        <p:spPr>
          <a:xfrm>
            <a:off x="1351756" y="920750"/>
            <a:ext cx="4984750" cy="4984750"/>
          </a:xfrm>
        </p:spPr>
      </p:pic>
      <p:sp>
        <p:nvSpPr>
          <p:cNvPr id="4" name="Text Placeholder 3">
            <a:extLst>
              <a:ext uri="{FF2B5EF4-FFF2-40B4-BE49-F238E27FC236}">
                <a16:creationId xmlns:a16="http://schemas.microsoft.com/office/drawing/2014/main" id="{86E38FC0-BC0B-454A-A864-F51751157C47}"/>
              </a:ext>
            </a:extLst>
          </p:cNvPr>
          <p:cNvSpPr>
            <a:spLocks noGrp="1"/>
          </p:cNvSpPr>
          <p:nvPr>
            <p:ph type="body" sz="half" idx="2"/>
          </p:nvPr>
        </p:nvSpPr>
        <p:spPr>
          <a:xfrm>
            <a:off x="8337885" y="1741335"/>
            <a:ext cx="3092115" cy="5006705"/>
          </a:xfrm>
        </p:spPr>
        <p:txBody>
          <a:bodyPr/>
          <a:lstStyle/>
          <a:p>
            <a:r>
              <a:rPr lang="en-GB" dirty="0"/>
              <a:t>The Australian Tree Fern is a unique fern because it’s </a:t>
            </a:r>
            <a:r>
              <a:rPr lang="en-GB" dirty="0" err="1"/>
              <a:t>similiar</a:t>
            </a:r>
            <a:r>
              <a:rPr lang="en-GB" dirty="0"/>
              <a:t> with a tree from their physical appearance. They need an adequate water and sufficient humidity. You shouldn’t sprinkled over the soil around the follicles. Otherwise, it will die for sure. This fern can grow around 4 metres in width. To grow this fern, you need to give it an indirect sunshine. And don’t forget to give a sufficient fertilizer and </a:t>
            </a:r>
            <a:r>
              <a:rPr lang="en-GB" dirty="0" err="1"/>
              <a:t>insectiside</a:t>
            </a:r>
            <a:r>
              <a:rPr lang="en-GB" dirty="0"/>
              <a:t> if necessary.</a:t>
            </a:r>
            <a:endParaRPr lang="en-US" dirty="0"/>
          </a:p>
        </p:txBody>
      </p:sp>
    </p:spTree>
    <p:extLst>
      <p:ext uri="{BB962C8B-B14F-4D97-AF65-F5344CB8AC3E}">
        <p14:creationId xmlns:p14="http://schemas.microsoft.com/office/powerpoint/2010/main" val="4201291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67622-5DF5-8A47-B1AB-1BB21B1936BA}"/>
              </a:ext>
            </a:extLst>
          </p:cNvPr>
          <p:cNvSpPr>
            <a:spLocks noGrp="1"/>
          </p:cNvSpPr>
          <p:nvPr>
            <p:ph type="title"/>
          </p:nvPr>
        </p:nvSpPr>
        <p:spPr/>
        <p:txBody>
          <a:bodyPr/>
          <a:lstStyle/>
          <a:p>
            <a:r>
              <a:rPr lang="en-GB" b="0" dirty="0"/>
              <a:t>Japanese Painted Fern</a:t>
            </a:r>
            <a:br>
              <a:rPr lang="en-GB" b="0" dirty="0"/>
            </a:br>
            <a:endParaRPr lang="en-US" dirty="0"/>
          </a:p>
        </p:txBody>
      </p:sp>
      <p:pic>
        <p:nvPicPr>
          <p:cNvPr id="5" name="Content Placeholder 4">
            <a:extLst>
              <a:ext uri="{FF2B5EF4-FFF2-40B4-BE49-F238E27FC236}">
                <a16:creationId xmlns:a16="http://schemas.microsoft.com/office/drawing/2014/main" id="{2AC439F6-809E-B246-A04D-0538FB2F1526}"/>
              </a:ext>
            </a:extLst>
          </p:cNvPr>
          <p:cNvPicPr>
            <a:picLocks noGrp="1" noChangeAspect="1"/>
          </p:cNvPicPr>
          <p:nvPr>
            <p:ph idx="1"/>
          </p:nvPr>
        </p:nvPicPr>
        <p:blipFill>
          <a:blip r:embed="rId2"/>
          <a:stretch>
            <a:fillRect/>
          </a:stretch>
        </p:blipFill>
        <p:spPr>
          <a:xfrm>
            <a:off x="765175" y="1288645"/>
            <a:ext cx="6157913" cy="4248959"/>
          </a:xfrm>
        </p:spPr>
      </p:pic>
      <p:sp>
        <p:nvSpPr>
          <p:cNvPr id="4" name="Text Placeholder 3">
            <a:extLst>
              <a:ext uri="{FF2B5EF4-FFF2-40B4-BE49-F238E27FC236}">
                <a16:creationId xmlns:a16="http://schemas.microsoft.com/office/drawing/2014/main" id="{29740322-FAB8-7040-BE8D-16A2F1A03AEC}"/>
              </a:ext>
            </a:extLst>
          </p:cNvPr>
          <p:cNvSpPr>
            <a:spLocks noGrp="1"/>
          </p:cNvSpPr>
          <p:nvPr>
            <p:ph type="body" sz="half" idx="2"/>
          </p:nvPr>
        </p:nvSpPr>
        <p:spPr/>
        <p:txBody>
          <a:bodyPr>
            <a:normAutofit fontScale="92500" lnSpcReduction="10000"/>
          </a:bodyPr>
          <a:lstStyle/>
          <a:p>
            <a:r>
              <a:rPr lang="en-GB" dirty="0"/>
              <a:t>Japanese Painted Fern has a scientific names called </a:t>
            </a:r>
            <a:r>
              <a:rPr lang="en-GB" i="1" dirty="0" err="1"/>
              <a:t>Athyrium</a:t>
            </a:r>
            <a:r>
              <a:rPr lang="en-GB" dirty="0"/>
              <a:t> </a:t>
            </a:r>
            <a:r>
              <a:rPr lang="en-GB" i="1" dirty="0" err="1"/>
              <a:t>niponicum</a:t>
            </a:r>
            <a:r>
              <a:rPr lang="en-GB" i="1" dirty="0"/>
              <a:t>. </a:t>
            </a:r>
            <a:r>
              <a:rPr lang="en-GB" dirty="0"/>
              <a:t>It has a unique blending of silver and green </a:t>
            </a:r>
            <a:r>
              <a:rPr lang="en-GB" dirty="0" err="1"/>
              <a:t>color</a:t>
            </a:r>
            <a:r>
              <a:rPr lang="en-GB" dirty="0"/>
              <a:t>. This fern loses it’s feathers when the winter comes. Japanese Painted Fern can grown into 7 to 11 inches. If you want to grow this plant, make sure that you have enough damp soil and humidity. Or, you can plant this fern on indirect sunlight situation. Don’t put this ferns in a hot situation of summer otherwise it can burns fronds.</a:t>
            </a:r>
          </a:p>
          <a:p>
            <a:br>
              <a:rPr lang="en-GB" dirty="0"/>
            </a:br>
            <a:endParaRPr lang="en-US" dirty="0"/>
          </a:p>
        </p:txBody>
      </p:sp>
    </p:spTree>
    <p:extLst>
      <p:ext uri="{BB962C8B-B14F-4D97-AF65-F5344CB8AC3E}">
        <p14:creationId xmlns:p14="http://schemas.microsoft.com/office/powerpoint/2010/main" val="3612370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457E1-B1AD-DE41-9AB5-F649BB1006A1}"/>
              </a:ext>
            </a:extLst>
          </p:cNvPr>
          <p:cNvSpPr>
            <a:spLocks noGrp="1"/>
          </p:cNvSpPr>
          <p:nvPr>
            <p:ph type="title"/>
          </p:nvPr>
        </p:nvSpPr>
        <p:spPr/>
        <p:txBody>
          <a:bodyPr/>
          <a:lstStyle/>
          <a:p>
            <a:r>
              <a:rPr lang="en-GB" b="0" dirty="0"/>
              <a:t> Cloverleaf</a:t>
            </a:r>
            <a:br>
              <a:rPr lang="en-GB" b="0" dirty="0"/>
            </a:br>
            <a:endParaRPr lang="en-US" dirty="0"/>
          </a:p>
        </p:txBody>
      </p:sp>
      <p:pic>
        <p:nvPicPr>
          <p:cNvPr id="5" name="Content Placeholder 4">
            <a:extLst>
              <a:ext uri="{FF2B5EF4-FFF2-40B4-BE49-F238E27FC236}">
                <a16:creationId xmlns:a16="http://schemas.microsoft.com/office/drawing/2014/main" id="{F5AD48BE-6B1A-7046-8EC4-E1B1AAB78D21}"/>
              </a:ext>
            </a:extLst>
          </p:cNvPr>
          <p:cNvPicPr>
            <a:picLocks noGrp="1" noChangeAspect="1"/>
          </p:cNvPicPr>
          <p:nvPr>
            <p:ph idx="1"/>
          </p:nvPr>
        </p:nvPicPr>
        <p:blipFill>
          <a:blip r:embed="rId2"/>
          <a:stretch>
            <a:fillRect/>
          </a:stretch>
        </p:blipFill>
        <p:spPr>
          <a:xfrm>
            <a:off x="765175" y="1103908"/>
            <a:ext cx="6157913" cy="4618434"/>
          </a:xfrm>
        </p:spPr>
      </p:pic>
      <p:sp>
        <p:nvSpPr>
          <p:cNvPr id="4" name="Text Placeholder 3">
            <a:extLst>
              <a:ext uri="{FF2B5EF4-FFF2-40B4-BE49-F238E27FC236}">
                <a16:creationId xmlns:a16="http://schemas.microsoft.com/office/drawing/2014/main" id="{71523548-E8AF-4D44-A255-C249B74BA1BF}"/>
              </a:ext>
            </a:extLst>
          </p:cNvPr>
          <p:cNvSpPr>
            <a:spLocks noGrp="1"/>
          </p:cNvSpPr>
          <p:nvPr>
            <p:ph type="body" sz="half" idx="2"/>
          </p:nvPr>
        </p:nvSpPr>
        <p:spPr/>
        <p:txBody>
          <a:bodyPr>
            <a:normAutofit fontScale="92500" lnSpcReduction="10000"/>
          </a:bodyPr>
          <a:lstStyle/>
          <a:p>
            <a:r>
              <a:rPr lang="en-GB" dirty="0"/>
              <a:t>The next kind of fern is cloverleaf. This fern species can be located everywhere. You can found cloverleaf in your garden, lawn or they might be hiding under the rock.  This fern species is considered as a plant with the complete body structure consisting of roots, stem and leaves. The example of this fern is the Cloverleaf. Cloverleaf usually has 4 leaves on each plant. 5 leaves cloverleaf is very rare to be found. That is why, you must be very lucky if you accidentally found Cloverleaf with 5 leaves.</a:t>
            </a:r>
            <a:endParaRPr lang="en-US" dirty="0"/>
          </a:p>
        </p:txBody>
      </p:sp>
    </p:spTree>
    <p:extLst>
      <p:ext uri="{BB962C8B-B14F-4D97-AF65-F5344CB8AC3E}">
        <p14:creationId xmlns:p14="http://schemas.microsoft.com/office/powerpoint/2010/main" val="3183936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0DA64-413B-D441-836D-13DA1B080393}"/>
              </a:ext>
            </a:extLst>
          </p:cNvPr>
          <p:cNvSpPr>
            <a:spLocks noGrp="1"/>
          </p:cNvSpPr>
          <p:nvPr>
            <p:ph type="title"/>
          </p:nvPr>
        </p:nvSpPr>
        <p:spPr/>
        <p:txBody>
          <a:bodyPr/>
          <a:lstStyle/>
          <a:p>
            <a:r>
              <a:rPr lang="en-GB" b="0" dirty="0"/>
              <a:t>Whisk Fern</a:t>
            </a:r>
            <a:br>
              <a:rPr lang="en-GB" b="0" dirty="0"/>
            </a:br>
            <a:endParaRPr lang="en-US" dirty="0"/>
          </a:p>
        </p:txBody>
      </p:sp>
      <p:pic>
        <p:nvPicPr>
          <p:cNvPr id="5" name="Content Placeholder 4">
            <a:extLst>
              <a:ext uri="{FF2B5EF4-FFF2-40B4-BE49-F238E27FC236}">
                <a16:creationId xmlns:a16="http://schemas.microsoft.com/office/drawing/2014/main" id="{84A5625F-C74F-D64B-95E3-D7D77D0CD484}"/>
              </a:ext>
            </a:extLst>
          </p:cNvPr>
          <p:cNvPicPr>
            <a:picLocks noGrp="1" noChangeAspect="1"/>
          </p:cNvPicPr>
          <p:nvPr>
            <p:ph idx="1"/>
          </p:nvPr>
        </p:nvPicPr>
        <p:blipFill>
          <a:blip r:embed="rId2"/>
          <a:stretch>
            <a:fillRect/>
          </a:stretch>
        </p:blipFill>
        <p:spPr>
          <a:xfrm>
            <a:off x="765175" y="1357922"/>
            <a:ext cx="6157913" cy="4110406"/>
          </a:xfrm>
        </p:spPr>
      </p:pic>
      <p:sp>
        <p:nvSpPr>
          <p:cNvPr id="4" name="Text Placeholder 3">
            <a:extLst>
              <a:ext uri="{FF2B5EF4-FFF2-40B4-BE49-F238E27FC236}">
                <a16:creationId xmlns:a16="http://schemas.microsoft.com/office/drawing/2014/main" id="{80F7FC5F-8594-CD4B-B7A2-D082B6F8E586}"/>
              </a:ext>
            </a:extLst>
          </p:cNvPr>
          <p:cNvSpPr>
            <a:spLocks noGrp="1"/>
          </p:cNvSpPr>
          <p:nvPr>
            <p:ph type="body" sz="half" idx="2"/>
          </p:nvPr>
        </p:nvSpPr>
        <p:spPr/>
        <p:txBody>
          <a:bodyPr>
            <a:normAutofit fontScale="92500" lnSpcReduction="20000"/>
          </a:bodyPr>
          <a:lstStyle/>
          <a:p>
            <a:r>
              <a:rPr lang="en-GB" dirty="0"/>
              <a:t>Whisk fern </a:t>
            </a:r>
            <a:r>
              <a:rPr lang="en-GB" i="1" dirty="0"/>
              <a:t>(</a:t>
            </a:r>
            <a:r>
              <a:rPr lang="en-GB" i="1" dirty="0" err="1"/>
              <a:t>Psilotum</a:t>
            </a:r>
            <a:r>
              <a:rPr lang="en-GB" i="1" dirty="0"/>
              <a:t> </a:t>
            </a:r>
            <a:r>
              <a:rPr lang="en-GB" i="1" dirty="0" err="1"/>
              <a:t>nudum</a:t>
            </a:r>
            <a:r>
              <a:rPr lang="en-GB" i="1" dirty="0"/>
              <a:t>)</a:t>
            </a:r>
            <a:r>
              <a:rPr lang="en-GB" dirty="0"/>
              <a:t> is a fernlike plant that has unique thin stems, which resemble chicken’s feet. The plant grows in tropical Africa, South America, North America, Australia, tropical Asia, New Zealand, Hawaii, Japan, and Spain. Whisk fern is unique because it does not have typical vascular plant organs. This plant is a popular garden plant in Japan, and people grow them between decorative rocks. Hawaiian people in the past used this plant’s spores to prevent skin chafing under loincloths.</a:t>
            </a:r>
          </a:p>
          <a:p>
            <a:br>
              <a:rPr lang="en-GB" dirty="0"/>
            </a:br>
            <a:endParaRPr lang="en-US" dirty="0"/>
          </a:p>
        </p:txBody>
      </p:sp>
    </p:spTree>
    <p:extLst>
      <p:ext uri="{BB962C8B-B14F-4D97-AF65-F5344CB8AC3E}">
        <p14:creationId xmlns:p14="http://schemas.microsoft.com/office/powerpoint/2010/main" val="2208066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45D1E-D867-A049-9742-641CC1A06AD1}"/>
              </a:ext>
            </a:extLst>
          </p:cNvPr>
          <p:cNvSpPr>
            <a:spLocks noGrp="1"/>
          </p:cNvSpPr>
          <p:nvPr>
            <p:ph type="title"/>
          </p:nvPr>
        </p:nvSpPr>
        <p:spPr/>
        <p:txBody>
          <a:bodyPr>
            <a:normAutofit/>
          </a:bodyPr>
          <a:lstStyle/>
          <a:p>
            <a:r>
              <a:rPr lang="en-US" sz="4400" dirty="0"/>
              <a:t>1. HOW ARE FERNS DIFFERENT FROM FLOWERING PLANTS OR TREES</a:t>
            </a:r>
          </a:p>
        </p:txBody>
      </p:sp>
      <p:sp>
        <p:nvSpPr>
          <p:cNvPr id="3" name="Content Placeholder 2">
            <a:extLst>
              <a:ext uri="{FF2B5EF4-FFF2-40B4-BE49-F238E27FC236}">
                <a16:creationId xmlns:a16="http://schemas.microsoft.com/office/drawing/2014/main" id="{9DBFDB0E-0470-B647-961A-9AC456A446E2}"/>
              </a:ext>
            </a:extLst>
          </p:cNvPr>
          <p:cNvSpPr>
            <a:spLocks noGrp="1"/>
          </p:cNvSpPr>
          <p:nvPr>
            <p:ph idx="1"/>
          </p:nvPr>
        </p:nvSpPr>
        <p:spPr/>
        <p:txBody>
          <a:bodyPr/>
          <a:lstStyle/>
          <a:p>
            <a:r>
              <a:rPr lang="en-US" dirty="0"/>
              <a:t>Flowering plants ( including trees) produce seeds, while ferns  produce spores.</a:t>
            </a:r>
          </a:p>
          <a:p>
            <a:r>
              <a:rPr lang="en-US" dirty="0"/>
              <a:t>A key difference between spores and seeds is that spores have very little stored food resources compared with seeds and therefore they require more favorable conditions in order to successfully germinate </a:t>
            </a:r>
          </a:p>
          <a:p>
            <a:endParaRPr lang="en-US" dirty="0"/>
          </a:p>
          <a:p>
            <a:pPr marL="0" indent="0">
              <a:buNone/>
            </a:pPr>
            <a:endParaRPr lang="en-US" dirty="0"/>
          </a:p>
        </p:txBody>
      </p:sp>
      <p:pic>
        <p:nvPicPr>
          <p:cNvPr id="5" name="Picture 4">
            <a:extLst>
              <a:ext uri="{FF2B5EF4-FFF2-40B4-BE49-F238E27FC236}">
                <a16:creationId xmlns:a16="http://schemas.microsoft.com/office/drawing/2014/main" id="{312AD602-E458-1E4E-A4D8-2DCDFC633D19}"/>
              </a:ext>
            </a:extLst>
          </p:cNvPr>
          <p:cNvPicPr>
            <a:picLocks noChangeAspect="1"/>
          </p:cNvPicPr>
          <p:nvPr/>
        </p:nvPicPr>
        <p:blipFill>
          <a:blip r:embed="rId2"/>
          <a:stretch>
            <a:fillRect/>
          </a:stretch>
        </p:blipFill>
        <p:spPr>
          <a:xfrm>
            <a:off x="2317750" y="4082796"/>
            <a:ext cx="3289300" cy="2476500"/>
          </a:xfrm>
          <a:prstGeom prst="rect">
            <a:avLst/>
          </a:prstGeom>
        </p:spPr>
      </p:pic>
      <p:pic>
        <p:nvPicPr>
          <p:cNvPr id="6" name="Picture 5">
            <a:extLst>
              <a:ext uri="{FF2B5EF4-FFF2-40B4-BE49-F238E27FC236}">
                <a16:creationId xmlns:a16="http://schemas.microsoft.com/office/drawing/2014/main" id="{0EF64CAB-B7EE-7F4C-B52B-D3A96C3D7212}"/>
              </a:ext>
            </a:extLst>
          </p:cNvPr>
          <p:cNvPicPr>
            <a:picLocks noChangeAspect="1"/>
          </p:cNvPicPr>
          <p:nvPr/>
        </p:nvPicPr>
        <p:blipFill>
          <a:blip r:embed="rId3"/>
          <a:stretch>
            <a:fillRect/>
          </a:stretch>
        </p:blipFill>
        <p:spPr>
          <a:xfrm>
            <a:off x="6566981" y="4082796"/>
            <a:ext cx="3822700" cy="2133600"/>
          </a:xfrm>
          <a:prstGeom prst="rect">
            <a:avLst/>
          </a:prstGeom>
        </p:spPr>
      </p:pic>
    </p:spTree>
    <p:extLst>
      <p:ext uri="{BB962C8B-B14F-4D97-AF65-F5344CB8AC3E}">
        <p14:creationId xmlns:p14="http://schemas.microsoft.com/office/powerpoint/2010/main" val="2320860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7725E-D054-DB40-A248-394428DAB40D}"/>
              </a:ext>
            </a:extLst>
          </p:cNvPr>
          <p:cNvSpPr>
            <a:spLocks noGrp="1"/>
          </p:cNvSpPr>
          <p:nvPr>
            <p:ph type="title"/>
          </p:nvPr>
        </p:nvSpPr>
        <p:spPr/>
        <p:txBody>
          <a:bodyPr>
            <a:normAutofit fontScale="90000"/>
          </a:bodyPr>
          <a:lstStyle/>
          <a:p>
            <a:r>
              <a:rPr lang="en-US" dirty="0"/>
              <a:t>7</a:t>
            </a:r>
            <a:r>
              <a:rPr lang="en-US" sz="2700" dirty="0"/>
              <a:t>.</a:t>
            </a:r>
            <a:r>
              <a:rPr lang="en-GB" sz="2700" dirty="0"/>
              <a:t> In addition to the common ferns there are fernlike plants known as club mosses and horsetails. Be able to recognize two club mosses and one horsetail.</a:t>
            </a:r>
            <a:br>
              <a:rPr lang="en-GB" dirty="0"/>
            </a:br>
            <a:endParaRPr lang="en-US" dirty="0"/>
          </a:p>
        </p:txBody>
      </p:sp>
      <p:pic>
        <p:nvPicPr>
          <p:cNvPr id="4" name="Content Placeholder 3">
            <a:extLst>
              <a:ext uri="{FF2B5EF4-FFF2-40B4-BE49-F238E27FC236}">
                <a16:creationId xmlns:a16="http://schemas.microsoft.com/office/drawing/2014/main" id="{B46EA105-4D45-C746-8E78-36F7E21DEF8F}"/>
              </a:ext>
            </a:extLst>
          </p:cNvPr>
          <p:cNvPicPr>
            <a:picLocks noGrp="1" noChangeAspect="1"/>
          </p:cNvPicPr>
          <p:nvPr>
            <p:ph idx="1"/>
          </p:nvPr>
        </p:nvPicPr>
        <p:blipFill>
          <a:blip r:embed="rId2"/>
          <a:stretch>
            <a:fillRect/>
          </a:stretch>
        </p:blipFill>
        <p:spPr>
          <a:xfrm>
            <a:off x="4661462" y="1874517"/>
            <a:ext cx="2540000" cy="3390900"/>
          </a:xfrm>
        </p:spPr>
      </p:pic>
      <p:pic>
        <p:nvPicPr>
          <p:cNvPr id="5" name="Picture 4">
            <a:extLst>
              <a:ext uri="{FF2B5EF4-FFF2-40B4-BE49-F238E27FC236}">
                <a16:creationId xmlns:a16="http://schemas.microsoft.com/office/drawing/2014/main" id="{D54C1DD1-0DB3-EE48-8A65-2702CBD44AF0}"/>
              </a:ext>
            </a:extLst>
          </p:cNvPr>
          <p:cNvPicPr>
            <a:picLocks noChangeAspect="1"/>
          </p:cNvPicPr>
          <p:nvPr/>
        </p:nvPicPr>
        <p:blipFill>
          <a:blip r:embed="rId3"/>
          <a:stretch>
            <a:fillRect/>
          </a:stretch>
        </p:blipFill>
        <p:spPr>
          <a:xfrm>
            <a:off x="1423043" y="1874517"/>
            <a:ext cx="2540000" cy="3390900"/>
          </a:xfrm>
          <a:prstGeom prst="rect">
            <a:avLst/>
          </a:prstGeom>
        </p:spPr>
      </p:pic>
      <p:pic>
        <p:nvPicPr>
          <p:cNvPr id="6" name="Picture 5">
            <a:extLst>
              <a:ext uri="{FF2B5EF4-FFF2-40B4-BE49-F238E27FC236}">
                <a16:creationId xmlns:a16="http://schemas.microsoft.com/office/drawing/2014/main" id="{F2E59D90-4FBD-B741-B3ED-0963454683EC}"/>
              </a:ext>
            </a:extLst>
          </p:cNvPr>
          <p:cNvPicPr>
            <a:picLocks noChangeAspect="1"/>
          </p:cNvPicPr>
          <p:nvPr/>
        </p:nvPicPr>
        <p:blipFill>
          <a:blip r:embed="rId4"/>
          <a:stretch>
            <a:fillRect/>
          </a:stretch>
        </p:blipFill>
        <p:spPr>
          <a:xfrm>
            <a:off x="8255000" y="1874517"/>
            <a:ext cx="3175000" cy="2019300"/>
          </a:xfrm>
          <a:prstGeom prst="rect">
            <a:avLst/>
          </a:prstGeom>
        </p:spPr>
      </p:pic>
      <p:sp>
        <p:nvSpPr>
          <p:cNvPr id="8" name="TextBox 7">
            <a:extLst>
              <a:ext uri="{FF2B5EF4-FFF2-40B4-BE49-F238E27FC236}">
                <a16:creationId xmlns:a16="http://schemas.microsoft.com/office/drawing/2014/main" id="{C4BF8E19-9851-3744-A891-09C0414C3519}"/>
              </a:ext>
            </a:extLst>
          </p:cNvPr>
          <p:cNvSpPr txBox="1"/>
          <p:nvPr/>
        </p:nvSpPr>
        <p:spPr>
          <a:xfrm>
            <a:off x="1423043" y="5567423"/>
            <a:ext cx="2540000" cy="671331"/>
          </a:xfrm>
          <a:prstGeom prst="rect">
            <a:avLst/>
          </a:prstGeom>
          <a:noFill/>
        </p:spPr>
        <p:txBody>
          <a:bodyPr wrap="square" rtlCol="0">
            <a:spAutoFit/>
          </a:bodyPr>
          <a:lstStyle/>
          <a:p>
            <a:r>
              <a:rPr lang="en-GB" dirty="0"/>
              <a:t>Lycopodium </a:t>
            </a:r>
            <a:r>
              <a:rPr lang="en-GB" dirty="0" err="1"/>
              <a:t>clavatum</a:t>
            </a:r>
            <a:r>
              <a:rPr lang="en-GB" dirty="0"/>
              <a:t> (Ground pine)</a:t>
            </a:r>
            <a:endParaRPr lang="en-US" dirty="0"/>
          </a:p>
        </p:txBody>
      </p:sp>
      <p:sp>
        <p:nvSpPr>
          <p:cNvPr id="9" name="TextBox 8">
            <a:extLst>
              <a:ext uri="{FF2B5EF4-FFF2-40B4-BE49-F238E27FC236}">
                <a16:creationId xmlns:a16="http://schemas.microsoft.com/office/drawing/2014/main" id="{44007B25-F556-C74F-83C0-7C0CDA762CAF}"/>
              </a:ext>
            </a:extLst>
          </p:cNvPr>
          <p:cNvSpPr txBox="1"/>
          <p:nvPr/>
        </p:nvSpPr>
        <p:spPr>
          <a:xfrm>
            <a:off x="4661462" y="5567422"/>
            <a:ext cx="2540000" cy="671331"/>
          </a:xfrm>
          <a:prstGeom prst="rect">
            <a:avLst/>
          </a:prstGeom>
          <a:noFill/>
        </p:spPr>
        <p:txBody>
          <a:bodyPr wrap="square" rtlCol="0">
            <a:spAutoFit/>
          </a:bodyPr>
          <a:lstStyle/>
          <a:p>
            <a:r>
              <a:rPr lang="en-GB" dirty="0"/>
              <a:t>Lycopodium </a:t>
            </a:r>
            <a:r>
              <a:rPr lang="en-GB" dirty="0" err="1"/>
              <a:t>serratum</a:t>
            </a:r>
            <a:r>
              <a:rPr lang="en-GB" dirty="0"/>
              <a:t> (Toothed clubmoss)</a:t>
            </a:r>
            <a:endParaRPr lang="en-US" dirty="0"/>
          </a:p>
        </p:txBody>
      </p:sp>
      <p:sp>
        <p:nvSpPr>
          <p:cNvPr id="10" name="TextBox 9">
            <a:extLst>
              <a:ext uri="{FF2B5EF4-FFF2-40B4-BE49-F238E27FC236}">
                <a16:creationId xmlns:a16="http://schemas.microsoft.com/office/drawing/2014/main" id="{EB9D0C54-AD04-F941-A855-FF5FD6E841CA}"/>
              </a:ext>
            </a:extLst>
          </p:cNvPr>
          <p:cNvSpPr txBox="1"/>
          <p:nvPr/>
        </p:nvSpPr>
        <p:spPr>
          <a:xfrm>
            <a:off x="8755927" y="3963263"/>
            <a:ext cx="2540000" cy="671331"/>
          </a:xfrm>
          <a:prstGeom prst="rect">
            <a:avLst/>
          </a:prstGeom>
          <a:noFill/>
        </p:spPr>
        <p:txBody>
          <a:bodyPr wrap="square" rtlCol="0">
            <a:spAutoFit/>
          </a:bodyPr>
          <a:lstStyle/>
          <a:p>
            <a:r>
              <a:rPr lang="en-GB" dirty="0"/>
              <a:t>Equisetum </a:t>
            </a:r>
            <a:r>
              <a:rPr lang="en-GB" dirty="0" err="1"/>
              <a:t>arvense</a:t>
            </a:r>
            <a:r>
              <a:rPr lang="en-GB" dirty="0"/>
              <a:t> (Field Horsetail)</a:t>
            </a:r>
            <a:endParaRPr lang="en-US" dirty="0"/>
          </a:p>
        </p:txBody>
      </p:sp>
    </p:spTree>
    <p:extLst>
      <p:ext uri="{BB962C8B-B14F-4D97-AF65-F5344CB8AC3E}">
        <p14:creationId xmlns:p14="http://schemas.microsoft.com/office/powerpoint/2010/main" val="1162705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A9C4C-DF84-F649-88D4-8251364324FB}"/>
              </a:ext>
            </a:extLst>
          </p:cNvPr>
          <p:cNvSpPr>
            <a:spLocks noGrp="1"/>
          </p:cNvSpPr>
          <p:nvPr>
            <p:ph type="title"/>
          </p:nvPr>
        </p:nvSpPr>
        <p:spPr>
          <a:xfrm>
            <a:off x="1251678" y="382385"/>
            <a:ext cx="10178322" cy="844531"/>
          </a:xfrm>
        </p:spPr>
        <p:txBody>
          <a:bodyPr/>
          <a:lstStyle/>
          <a:p>
            <a:r>
              <a:rPr lang="en-US" dirty="0"/>
              <a:t>How are they similar to ferns</a:t>
            </a:r>
          </a:p>
        </p:txBody>
      </p:sp>
      <p:sp>
        <p:nvSpPr>
          <p:cNvPr id="3" name="Content Placeholder 2">
            <a:extLst>
              <a:ext uri="{FF2B5EF4-FFF2-40B4-BE49-F238E27FC236}">
                <a16:creationId xmlns:a16="http://schemas.microsoft.com/office/drawing/2014/main" id="{8951468F-7F7B-2A4B-A26E-76B343156C19}"/>
              </a:ext>
            </a:extLst>
          </p:cNvPr>
          <p:cNvSpPr>
            <a:spLocks noGrp="1"/>
          </p:cNvSpPr>
          <p:nvPr>
            <p:ph idx="1"/>
          </p:nvPr>
        </p:nvSpPr>
        <p:spPr>
          <a:xfrm>
            <a:off x="1251678" y="1226917"/>
            <a:ext cx="10178322" cy="4652676"/>
          </a:xfrm>
        </p:spPr>
        <p:txBody>
          <a:bodyPr/>
          <a:lstStyle/>
          <a:p>
            <a:pPr marL="0" indent="0" algn="ctr">
              <a:buNone/>
            </a:pPr>
            <a:endParaRPr lang="en-US" dirty="0"/>
          </a:p>
          <a:p>
            <a:pPr algn="ctr"/>
            <a:endParaRPr lang="en-US" dirty="0"/>
          </a:p>
          <a:p>
            <a:pPr algn="ctr"/>
            <a:r>
              <a:rPr lang="en-US" dirty="0"/>
              <a:t>Both produce spores instead of seeds</a:t>
            </a:r>
          </a:p>
          <a:p>
            <a:pPr algn="ctr"/>
            <a:r>
              <a:rPr lang="en-US" dirty="0"/>
              <a:t>Both grow in moist shady locations </a:t>
            </a:r>
          </a:p>
          <a:p>
            <a:pPr algn="ctr"/>
            <a:r>
              <a:rPr lang="en-US" dirty="0"/>
              <a:t>Can be seen cohabitating </a:t>
            </a:r>
          </a:p>
        </p:txBody>
      </p:sp>
      <p:pic>
        <p:nvPicPr>
          <p:cNvPr id="4" name="Picture 3">
            <a:extLst>
              <a:ext uri="{FF2B5EF4-FFF2-40B4-BE49-F238E27FC236}">
                <a16:creationId xmlns:a16="http://schemas.microsoft.com/office/drawing/2014/main" id="{26F1E393-647D-824E-95E2-AA7370876D80}"/>
              </a:ext>
            </a:extLst>
          </p:cNvPr>
          <p:cNvPicPr>
            <a:picLocks noChangeAspect="1"/>
          </p:cNvPicPr>
          <p:nvPr/>
        </p:nvPicPr>
        <p:blipFill rotWithShape="1">
          <a:blip r:embed="rId2"/>
          <a:srcRect b="5473"/>
          <a:stretch/>
        </p:blipFill>
        <p:spPr>
          <a:xfrm>
            <a:off x="3342513" y="3553255"/>
            <a:ext cx="6286069" cy="2754948"/>
          </a:xfrm>
          <a:prstGeom prst="rect">
            <a:avLst/>
          </a:prstGeom>
        </p:spPr>
      </p:pic>
    </p:spTree>
    <p:extLst>
      <p:ext uri="{BB962C8B-B14F-4D97-AF65-F5344CB8AC3E}">
        <p14:creationId xmlns:p14="http://schemas.microsoft.com/office/powerpoint/2010/main" val="246803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10C4-6008-5F4B-A9F0-683F2CF8C286}"/>
              </a:ext>
            </a:extLst>
          </p:cNvPr>
          <p:cNvSpPr>
            <a:spLocks noGrp="1"/>
          </p:cNvSpPr>
          <p:nvPr>
            <p:ph type="title"/>
          </p:nvPr>
        </p:nvSpPr>
        <p:spPr/>
        <p:txBody>
          <a:bodyPr>
            <a:noAutofit/>
          </a:bodyPr>
          <a:lstStyle/>
          <a:p>
            <a:r>
              <a:rPr lang="en-US" sz="4400" dirty="0"/>
              <a:t>2. Where is the true stem of a fern? What part grows above the ground?</a:t>
            </a:r>
          </a:p>
        </p:txBody>
      </p:sp>
      <p:sp>
        <p:nvSpPr>
          <p:cNvPr id="3" name="Content Placeholder 2">
            <a:extLst>
              <a:ext uri="{FF2B5EF4-FFF2-40B4-BE49-F238E27FC236}">
                <a16:creationId xmlns:a16="http://schemas.microsoft.com/office/drawing/2014/main" id="{FE5EEE46-414D-524D-92E6-C2722F32FA4E}"/>
              </a:ext>
            </a:extLst>
          </p:cNvPr>
          <p:cNvSpPr>
            <a:spLocks noGrp="1"/>
          </p:cNvSpPr>
          <p:nvPr>
            <p:ph idx="1"/>
          </p:nvPr>
        </p:nvSpPr>
        <p:spPr/>
        <p:txBody>
          <a:bodyPr/>
          <a:lstStyle/>
          <a:p>
            <a:r>
              <a:rPr lang="en-US" dirty="0"/>
              <a:t>The true stem of a fern grows underground </a:t>
            </a:r>
          </a:p>
          <a:p>
            <a:r>
              <a:rPr lang="en-US" dirty="0"/>
              <a:t>All of the above ground parts of a fern are known collectively as the frond</a:t>
            </a:r>
          </a:p>
        </p:txBody>
      </p:sp>
      <p:pic>
        <p:nvPicPr>
          <p:cNvPr id="4" name="Picture 3">
            <a:extLst>
              <a:ext uri="{FF2B5EF4-FFF2-40B4-BE49-F238E27FC236}">
                <a16:creationId xmlns:a16="http://schemas.microsoft.com/office/drawing/2014/main" id="{68F342F2-2FF3-5542-98D6-8140D1A0E2C5}"/>
              </a:ext>
            </a:extLst>
          </p:cNvPr>
          <p:cNvPicPr>
            <a:picLocks noChangeAspect="1"/>
          </p:cNvPicPr>
          <p:nvPr/>
        </p:nvPicPr>
        <p:blipFill>
          <a:blip r:embed="rId2"/>
          <a:stretch>
            <a:fillRect/>
          </a:stretch>
        </p:blipFill>
        <p:spPr>
          <a:xfrm>
            <a:off x="4988289" y="3320388"/>
            <a:ext cx="2705100" cy="2997200"/>
          </a:xfrm>
          <a:prstGeom prst="rect">
            <a:avLst/>
          </a:prstGeom>
        </p:spPr>
      </p:pic>
    </p:spTree>
    <p:extLst>
      <p:ext uri="{BB962C8B-B14F-4D97-AF65-F5344CB8AC3E}">
        <p14:creationId xmlns:p14="http://schemas.microsoft.com/office/powerpoint/2010/main" val="435927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8D00-C786-394E-8478-6098CA77917C}"/>
              </a:ext>
            </a:extLst>
          </p:cNvPr>
          <p:cNvSpPr>
            <a:spLocks noGrp="1"/>
          </p:cNvSpPr>
          <p:nvPr>
            <p:ph type="title"/>
          </p:nvPr>
        </p:nvSpPr>
        <p:spPr/>
        <p:txBody>
          <a:bodyPr>
            <a:normAutofit fontScale="90000"/>
          </a:bodyPr>
          <a:lstStyle/>
          <a:p>
            <a:r>
              <a:rPr lang="en-US" dirty="0"/>
              <a:t>What is the favorable environment in which ferns grow</a:t>
            </a:r>
          </a:p>
        </p:txBody>
      </p:sp>
      <p:sp>
        <p:nvSpPr>
          <p:cNvPr id="3" name="Content Placeholder 2">
            <a:extLst>
              <a:ext uri="{FF2B5EF4-FFF2-40B4-BE49-F238E27FC236}">
                <a16:creationId xmlns:a16="http://schemas.microsoft.com/office/drawing/2014/main" id="{1830FFDB-3DA8-014E-8277-D154E04CD929}"/>
              </a:ext>
            </a:extLst>
          </p:cNvPr>
          <p:cNvSpPr>
            <a:spLocks noGrp="1"/>
          </p:cNvSpPr>
          <p:nvPr>
            <p:ph idx="1"/>
          </p:nvPr>
        </p:nvSpPr>
        <p:spPr/>
        <p:txBody>
          <a:bodyPr/>
          <a:lstStyle/>
          <a:p>
            <a:r>
              <a:rPr lang="en-US" dirty="0"/>
              <a:t>Ferns usually grow in moist, shady woodland nooks </a:t>
            </a:r>
          </a:p>
        </p:txBody>
      </p:sp>
      <p:pic>
        <p:nvPicPr>
          <p:cNvPr id="4" name="Picture 3">
            <a:extLst>
              <a:ext uri="{FF2B5EF4-FFF2-40B4-BE49-F238E27FC236}">
                <a16:creationId xmlns:a16="http://schemas.microsoft.com/office/drawing/2014/main" id="{4F55F06D-423A-B342-B0ED-51487C94AE23}"/>
              </a:ext>
            </a:extLst>
          </p:cNvPr>
          <p:cNvPicPr>
            <a:picLocks noChangeAspect="1"/>
          </p:cNvPicPr>
          <p:nvPr/>
        </p:nvPicPr>
        <p:blipFill>
          <a:blip r:embed="rId2"/>
          <a:stretch>
            <a:fillRect/>
          </a:stretch>
        </p:blipFill>
        <p:spPr>
          <a:xfrm>
            <a:off x="1618702" y="2907836"/>
            <a:ext cx="6148030" cy="3219332"/>
          </a:xfrm>
          <a:prstGeom prst="rect">
            <a:avLst/>
          </a:prstGeom>
        </p:spPr>
      </p:pic>
      <p:pic>
        <p:nvPicPr>
          <p:cNvPr id="6" name="Picture 5">
            <a:extLst>
              <a:ext uri="{FF2B5EF4-FFF2-40B4-BE49-F238E27FC236}">
                <a16:creationId xmlns:a16="http://schemas.microsoft.com/office/drawing/2014/main" id="{82C6CF82-21D2-6B44-83D8-853EA691A09F}"/>
              </a:ext>
            </a:extLst>
          </p:cNvPr>
          <p:cNvPicPr>
            <a:picLocks noChangeAspect="1"/>
          </p:cNvPicPr>
          <p:nvPr/>
        </p:nvPicPr>
        <p:blipFill>
          <a:blip r:embed="rId3"/>
          <a:stretch>
            <a:fillRect/>
          </a:stretch>
        </p:blipFill>
        <p:spPr>
          <a:xfrm>
            <a:off x="8287956" y="3210858"/>
            <a:ext cx="3315785" cy="2613288"/>
          </a:xfrm>
          <a:prstGeom prst="rect">
            <a:avLst/>
          </a:prstGeom>
        </p:spPr>
      </p:pic>
    </p:spTree>
    <p:extLst>
      <p:ext uri="{BB962C8B-B14F-4D97-AF65-F5344CB8AC3E}">
        <p14:creationId xmlns:p14="http://schemas.microsoft.com/office/powerpoint/2010/main" val="2703494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26B6-3736-954A-B962-9D2D69135187}"/>
              </a:ext>
            </a:extLst>
          </p:cNvPr>
          <p:cNvSpPr>
            <a:spLocks noGrp="1"/>
          </p:cNvSpPr>
          <p:nvPr>
            <p:ph type="title"/>
          </p:nvPr>
        </p:nvSpPr>
        <p:spPr>
          <a:xfrm>
            <a:off x="1251678" y="382385"/>
            <a:ext cx="10178322" cy="746328"/>
          </a:xfrm>
        </p:spPr>
        <p:txBody>
          <a:bodyPr>
            <a:normAutofit fontScale="90000"/>
          </a:bodyPr>
          <a:lstStyle/>
          <a:p>
            <a:r>
              <a:rPr lang="en-US" dirty="0"/>
              <a:t>3. HOW DO FERNS </a:t>
            </a:r>
            <a:r>
              <a:rPr lang="en-US" dirty="0">
                <a:solidFill>
                  <a:srgbClr val="00B050"/>
                </a:solidFill>
                <a:hlinkClick r:id="rId2">
                  <a:extLst>
                    <a:ext uri="{A12FA001-AC4F-418D-AE19-62706E023703}">
                      <ahyp:hlinkClr xmlns:ahyp="http://schemas.microsoft.com/office/drawing/2018/hyperlinkcolor" val="tx"/>
                    </a:ext>
                  </a:extLst>
                </a:hlinkClick>
              </a:rPr>
              <a:t>REPRODUCE</a:t>
            </a:r>
            <a:endParaRPr lang="en-US" dirty="0">
              <a:solidFill>
                <a:srgbClr val="00B050"/>
              </a:solidFill>
            </a:endParaRPr>
          </a:p>
        </p:txBody>
      </p:sp>
      <p:sp>
        <p:nvSpPr>
          <p:cNvPr id="4" name="Content Placeholder 3">
            <a:extLst>
              <a:ext uri="{FF2B5EF4-FFF2-40B4-BE49-F238E27FC236}">
                <a16:creationId xmlns:a16="http://schemas.microsoft.com/office/drawing/2014/main" id="{0FA5FB82-5B9A-8B4A-A4F3-40C3E833F8A5}"/>
              </a:ext>
            </a:extLst>
          </p:cNvPr>
          <p:cNvSpPr>
            <a:spLocks noGrp="1"/>
          </p:cNvSpPr>
          <p:nvPr>
            <p:ph sz="half" idx="2"/>
          </p:nvPr>
        </p:nvSpPr>
        <p:spPr>
          <a:xfrm>
            <a:off x="6647796" y="1128713"/>
            <a:ext cx="4800600" cy="5400675"/>
          </a:xfrm>
        </p:spPr>
        <p:txBody>
          <a:bodyPr>
            <a:normAutofit/>
          </a:bodyPr>
          <a:lstStyle/>
          <a:p>
            <a:r>
              <a:rPr lang="en-GB" dirty="0"/>
              <a:t>A mature fern, called a </a:t>
            </a:r>
            <a:r>
              <a:rPr lang="en-GB" i="1" dirty="0"/>
              <a:t>sporophyte</a:t>
            </a:r>
            <a:r>
              <a:rPr lang="en-GB" dirty="0"/>
              <a:t> fern produces spores through a process called meiosis. Each spore has only half the genetic material of the parent plant, a condition called </a:t>
            </a:r>
            <a:r>
              <a:rPr lang="en-GB" i="1" dirty="0"/>
              <a:t>haploid</a:t>
            </a:r>
            <a:r>
              <a:rPr lang="en-GB" dirty="0"/>
              <a:t>.</a:t>
            </a:r>
          </a:p>
          <a:p>
            <a:r>
              <a:rPr lang="en-GB" dirty="0"/>
              <a:t>The spores are dispersed</a:t>
            </a:r>
          </a:p>
          <a:p>
            <a:r>
              <a:rPr lang="en-GB" dirty="0"/>
              <a:t>A spore grows by cell division into a gametophyte - still with only half the genetic material of an adult organism.</a:t>
            </a:r>
          </a:p>
          <a:p>
            <a:r>
              <a:rPr lang="en-GB" dirty="0"/>
              <a:t>The gametophyte produces both sperm and eggs on the same organism using a process called </a:t>
            </a:r>
            <a:r>
              <a:rPr lang="en-GB" i="1" dirty="0"/>
              <a:t>mitosis</a:t>
            </a:r>
            <a:endParaRPr lang="en-GB" dirty="0"/>
          </a:p>
          <a:p>
            <a:r>
              <a:rPr lang="en-GB" dirty="0"/>
              <a:t>The sperm swims to an egg and the plant is then fertilizes.</a:t>
            </a:r>
          </a:p>
          <a:p>
            <a:pPr marL="0" indent="0">
              <a:buNone/>
            </a:pPr>
            <a:endParaRPr lang="en-US" dirty="0"/>
          </a:p>
        </p:txBody>
      </p:sp>
      <p:pic>
        <p:nvPicPr>
          <p:cNvPr id="5" name="Content Placeholder 12">
            <a:extLst>
              <a:ext uri="{FF2B5EF4-FFF2-40B4-BE49-F238E27FC236}">
                <a16:creationId xmlns:a16="http://schemas.microsoft.com/office/drawing/2014/main" id="{B3935355-7E43-344D-BFCE-1823606C4874}"/>
              </a:ext>
            </a:extLst>
          </p:cNvPr>
          <p:cNvPicPr>
            <a:picLocks noGrp="1" noChangeAspect="1"/>
          </p:cNvPicPr>
          <p:nvPr>
            <p:ph sz="half" idx="1"/>
          </p:nvPr>
        </p:nvPicPr>
        <p:blipFill rotWithShape="1">
          <a:blip r:embed="rId3"/>
          <a:srcRect b="7774"/>
          <a:stretch/>
        </p:blipFill>
        <p:spPr>
          <a:xfrm>
            <a:off x="1257300" y="1233455"/>
            <a:ext cx="5114925" cy="4962590"/>
          </a:xfrm>
        </p:spPr>
      </p:pic>
    </p:spTree>
    <p:extLst>
      <p:ext uri="{BB962C8B-B14F-4D97-AF65-F5344CB8AC3E}">
        <p14:creationId xmlns:p14="http://schemas.microsoft.com/office/powerpoint/2010/main" val="1067592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548F8-2EBB-F442-B186-D43FB9D40E5A}"/>
              </a:ext>
            </a:extLst>
          </p:cNvPr>
          <p:cNvSpPr>
            <a:spLocks noGrp="1"/>
          </p:cNvSpPr>
          <p:nvPr>
            <p:ph type="title"/>
          </p:nvPr>
        </p:nvSpPr>
        <p:spPr/>
        <p:txBody>
          <a:bodyPr/>
          <a:lstStyle/>
          <a:p>
            <a:r>
              <a:rPr lang="en-US" dirty="0"/>
              <a:t>LOCATE AND DESCRIBE THREE DIFFERENT TYPES OF SORI</a:t>
            </a:r>
          </a:p>
        </p:txBody>
      </p:sp>
      <p:pic>
        <p:nvPicPr>
          <p:cNvPr id="5" name="Content Placeholder 4">
            <a:extLst>
              <a:ext uri="{FF2B5EF4-FFF2-40B4-BE49-F238E27FC236}">
                <a16:creationId xmlns:a16="http://schemas.microsoft.com/office/drawing/2014/main" id="{3CD9B448-3405-D145-BAD6-FB001154EFC7}"/>
              </a:ext>
            </a:extLst>
          </p:cNvPr>
          <p:cNvPicPr>
            <a:picLocks noGrp="1" noChangeAspect="1"/>
          </p:cNvPicPr>
          <p:nvPr>
            <p:ph sz="half" idx="1"/>
          </p:nvPr>
        </p:nvPicPr>
        <p:blipFill>
          <a:blip r:embed="rId2"/>
          <a:stretch>
            <a:fillRect/>
          </a:stretch>
        </p:blipFill>
        <p:spPr>
          <a:xfrm>
            <a:off x="1234233" y="1892300"/>
            <a:ext cx="3289300" cy="2463800"/>
          </a:xfrm>
        </p:spPr>
      </p:pic>
      <p:sp>
        <p:nvSpPr>
          <p:cNvPr id="4" name="Content Placeholder 3">
            <a:extLst>
              <a:ext uri="{FF2B5EF4-FFF2-40B4-BE49-F238E27FC236}">
                <a16:creationId xmlns:a16="http://schemas.microsoft.com/office/drawing/2014/main" id="{3E1322AB-EE07-384B-9252-CB7E631108C6}"/>
              </a:ext>
            </a:extLst>
          </p:cNvPr>
          <p:cNvSpPr>
            <a:spLocks noGrp="1"/>
          </p:cNvSpPr>
          <p:nvPr>
            <p:ph sz="half" idx="2"/>
          </p:nvPr>
        </p:nvSpPr>
        <p:spPr>
          <a:xfrm>
            <a:off x="1234234" y="4373882"/>
            <a:ext cx="3289300" cy="2220881"/>
          </a:xfrm>
        </p:spPr>
        <p:txBody>
          <a:bodyPr>
            <a:normAutofit fontScale="92500" lnSpcReduction="10000"/>
          </a:bodyPr>
          <a:lstStyle/>
          <a:p>
            <a:r>
              <a:rPr lang="en-GB" dirty="0">
                <a:solidFill>
                  <a:schemeClr val="tx1"/>
                </a:solidFill>
              </a:rPr>
              <a:t>Woodwardia </a:t>
            </a:r>
          </a:p>
          <a:p>
            <a:r>
              <a:rPr lang="en-GB" dirty="0"/>
              <a:t>This genus of ferns is commonly known as the "chain fern" because the </a:t>
            </a:r>
            <a:r>
              <a:rPr lang="en-GB" dirty="0" err="1"/>
              <a:t>sori</a:t>
            </a:r>
            <a:r>
              <a:rPr lang="en-GB" dirty="0"/>
              <a:t> are arranged in broken lines, somewhat resembling a chain.</a:t>
            </a:r>
            <a:endParaRPr lang="en-US" dirty="0"/>
          </a:p>
        </p:txBody>
      </p:sp>
      <p:pic>
        <p:nvPicPr>
          <p:cNvPr id="6" name="Picture 5">
            <a:extLst>
              <a:ext uri="{FF2B5EF4-FFF2-40B4-BE49-F238E27FC236}">
                <a16:creationId xmlns:a16="http://schemas.microsoft.com/office/drawing/2014/main" id="{FA88A5CD-E702-5444-B539-95681FF7F15E}"/>
              </a:ext>
            </a:extLst>
          </p:cNvPr>
          <p:cNvPicPr>
            <a:picLocks noChangeAspect="1"/>
          </p:cNvPicPr>
          <p:nvPr/>
        </p:nvPicPr>
        <p:blipFill>
          <a:blip r:embed="rId3"/>
          <a:stretch>
            <a:fillRect/>
          </a:stretch>
        </p:blipFill>
        <p:spPr>
          <a:xfrm>
            <a:off x="5174032" y="1892300"/>
            <a:ext cx="3289300" cy="2463800"/>
          </a:xfrm>
          <a:prstGeom prst="rect">
            <a:avLst/>
          </a:prstGeom>
        </p:spPr>
      </p:pic>
      <p:pic>
        <p:nvPicPr>
          <p:cNvPr id="7" name="Picture 6">
            <a:extLst>
              <a:ext uri="{FF2B5EF4-FFF2-40B4-BE49-F238E27FC236}">
                <a16:creationId xmlns:a16="http://schemas.microsoft.com/office/drawing/2014/main" id="{65C4BDE1-9357-7144-9864-7385F420B130}"/>
              </a:ext>
            </a:extLst>
          </p:cNvPr>
          <p:cNvPicPr>
            <a:picLocks noChangeAspect="1"/>
          </p:cNvPicPr>
          <p:nvPr/>
        </p:nvPicPr>
        <p:blipFill>
          <a:blip r:embed="rId4"/>
          <a:stretch>
            <a:fillRect/>
          </a:stretch>
        </p:blipFill>
        <p:spPr>
          <a:xfrm>
            <a:off x="8962159" y="1892300"/>
            <a:ext cx="2857500" cy="2463800"/>
          </a:xfrm>
          <a:prstGeom prst="rect">
            <a:avLst/>
          </a:prstGeom>
        </p:spPr>
      </p:pic>
      <p:sp>
        <p:nvSpPr>
          <p:cNvPr id="9" name="Content Placeholder 3">
            <a:extLst>
              <a:ext uri="{FF2B5EF4-FFF2-40B4-BE49-F238E27FC236}">
                <a16:creationId xmlns:a16="http://schemas.microsoft.com/office/drawing/2014/main" id="{0755F293-8DBB-8B4B-AC29-9CCFC84B34C7}"/>
              </a:ext>
            </a:extLst>
          </p:cNvPr>
          <p:cNvSpPr txBox="1">
            <a:spLocks/>
          </p:cNvSpPr>
          <p:nvPr/>
        </p:nvSpPr>
        <p:spPr>
          <a:xfrm>
            <a:off x="5098196" y="4373882"/>
            <a:ext cx="3289300" cy="222088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GB" dirty="0" err="1">
                <a:solidFill>
                  <a:schemeClr val="tx1"/>
                </a:solidFill>
              </a:rPr>
              <a:t>Pteridium</a:t>
            </a:r>
            <a:endParaRPr lang="en-GB" dirty="0">
              <a:solidFill>
                <a:schemeClr val="tx1"/>
              </a:solidFill>
            </a:endParaRPr>
          </a:p>
          <a:p>
            <a:r>
              <a:rPr lang="en-GB" dirty="0"/>
              <a:t>This genus of ferns is commonly known as "bracken". The </a:t>
            </a:r>
            <a:r>
              <a:rPr lang="en-GB" dirty="0" err="1"/>
              <a:t>sori</a:t>
            </a:r>
            <a:r>
              <a:rPr lang="en-GB" dirty="0"/>
              <a:t> are arranged along the edge of the frond, and the edge is curled over slightly.</a:t>
            </a:r>
          </a:p>
        </p:txBody>
      </p:sp>
      <p:sp>
        <p:nvSpPr>
          <p:cNvPr id="12" name="Content Placeholder 3">
            <a:extLst>
              <a:ext uri="{FF2B5EF4-FFF2-40B4-BE49-F238E27FC236}">
                <a16:creationId xmlns:a16="http://schemas.microsoft.com/office/drawing/2014/main" id="{CF9983EE-A533-6449-A02F-E677B26D5992}"/>
              </a:ext>
            </a:extLst>
          </p:cNvPr>
          <p:cNvSpPr txBox="1">
            <a:spLocks/>
          </p:cNvSpPr>
          <p:nvPr/>
        </p:nvSpPr>
        <p:spPr>
          <a:xfrm>
            <a:off x="8746259" y="4456834"/>
            <a:ext cx="3289300" cy="222088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GB" dirty="0" err="1">
                <a:solidFill>
                  <a:schemeClr val="tx1"/>
                </a:solidFill>
              </a:rPr>
              <a:t>Andiantum</a:t>
            </a:r>
            <a:endParaRPr lang="en-GB" dirty="0">
              <a:solidFill>
                <a:schemeClr val="tx1"/>
              </a:solidFill>
            </a:endParaRPr>
          </a:p>
          <a:p>
            <a:r>
              <a:rPr lang="en-GB" dirty="0"/>
              <a:t>This genus has kidney-shaped </a:t>
            </a:r>
            <a:r>
              <a:rPr lang="en-GB" dirty="0" err="1"/>
              <a:t>sori</a:t>
            </a:r>
            <a:r>
              <a:rPr lang="en-GB" dirty="0"/>
              <a:t> along the edge of the fronds.</a:t>
            </a:r>
            <a:endParaRPr lang="en-GB" dirty="0">
              <a:solidFill>
                <a:schemeClr val="tx1"/>
              </a:solidFill>
            </a:endParaRPr>
          </a:p>
        </p:txBody>
      </p:sp>
    </p:spTree>
    <p:extLst>
      <p:ext uri="{BB962C8B-B14F-4D97-AF65-F5344CB8AC3E}">
        <p14:creationId xmlns:p14="http://schemas.microsoft.com/office/powerpoint/2010/main" val="3641086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7469-0850-4F42-9413-45F0F716143B}"/>
              </a:ext>
            </a:extLst>
          </p:cNvPr>
          <p:cNvSpPr>
            <a:spLocks noGrp="1"/>
          </p:cNvSpPr>
          <p:nvPr>
            <p:ph type="title"/>
          </p:nvPr>
        </p:nvSpPr>
        <p:spPr/>
        <p:txBody>
          <a:bodyPr>
            <a:normAutofit fontScale="90000"/>
          </a:bodyPr>
          <a:lstStyle/>
          <a:p>
            <a:r>
              <a:rPr lang="en-GB" sz="4000" dirty="0"/>
              <a:t>4. How do spores travel from the parent plant to a new location? How long does it take a spore to develop into a mature plant? </a:t>
            </a:r>
            <a:br>
              <a:rPr lang="en-GB" dirty="0"/>
            </a:br>
            <a:endParaRPr lang="en-US" dirty="0"/>
          </a:p>
        </p:txBody>
      </p:sp>
      <p:sp>
        <p:nvSpPr>
          <p:cNvPr id="4" name="Content Placeholder 3">
            <a:extLst>
              <a:ext uri="{FF2B5EF4-FFF2-40B4-BE49-F238E27FC236}">
                <a16:creationId xmlns:a16="http://schemas.microsoft.com/office/drawing/2014/main" id="{E102FEA7-ADB6-1E47-8DE1-DBF641D36379}"/>
              </a:ext>
            </a:extLst>
          </p:cNvPr>
          <p:cNvSpPr>
            <a:spLocks noGrp="1"/>
          </p:cNvSpPr>
          <p:nvPr>
            <p:ph sz="half" idx="2"/>
          </p:nvPr>
        </p:nvSpPr>
        <p:spPr>
          <a:xfrm>
            <a:off x="1446835" y="2080812"/>
            <a:ext cx="9815332" cy="4424160"/>
          </a:xfrm>
        </p:spPr>
        <p:txBody>
          <a:bodyPr/>
          <a:lstStyle/>
          <a:p>
            <a:r>
              <a:rPr lang="en-GB" dirty="0"/>
              <a:t>Spores are stored by the fern in tiny cases called </a:t>
            </a:r>
            <a:r>
              <a:rPr lang="en-GB" i="1" dirty="0"/>
              <a:t>sporangia</a:t>
            </a:r>
            <a:r>
              <a:rPr lang="en-GB" dirty="0"/>
              <a:t>. </a:t>
            </a:r>
          </a:p>
          <a:p>
            <a:r>
              <a:rPr lang="en-GB" dirty="0"/>
              <a:t>These cases split open and the spores and carried by the wind to a new location</a:t>
            </a:r>
          </a:p>
          <a:p>
            <a:pPr marL="0" indent="0">
              <a:buNone/>
            </a:pPr>
            <a:endParaRPr lang="en-GB" dirty="0"/>
          </a:p>
          <a:p>
            <a:r>
              <a:rPr lang="en-GB" dirty="0"/>
              <a:t>If the spore lands in a location with favourable conditions, it will develop into a gametophyte in about </a:t>
            </a:r>
            <a:r>
              <a:rPr lang="en-GB" b="1" dirty="0"/>
              <a:t>two weeks</a:t>
            </a:r>
            <a:r>
              <a:rPr lang="en-GB" dirty="0"/>
              <a:t>. If the gametophyte is fertilized, it will grow into a young fern in about </a:t>
            </a:r>
            <a:r>
              <a:rPr lang="en-GB" b="1" dirty="0"/>
              <a:t>3 and a half months</a:t>
            </a:r>
            <a:r>
              <a:rPr lang="en-GB" dirty="0"/>
              <a:t>. The amount of time required for these growth periods varies greatly depending on conditions and the species.</a:t>
            </a:r>
            <a:endParaRPr lang="en-US" dirty="0"/>
          </a:p>
        </p:txBody>
      </p:sp>
    </p:spTree>
    <p:extLst>
      <p:ext uri="{BB962C8B-B14F-4D97-AF65-F5344CB8AC3E}">
        <p14:creationId xmlns:p14="http://schemas.microsoft.com/office/powerpoint/2010/main" val="2966896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624E4-28CC-A444-92C2-7F974672CE3A}"/>
              </a:ext>
            </a:extLst>
          </p:cNvPr>
          <p:cNvSpPr>
            <a:spLocks noGrp="1"/>
          </p:cNvSpPr>
          <p:nvPr>
            <p:ph type="title"/>
          </p:nvPr>
        </p:nvSpPr>
        <p:spPr/>
        <p:txBody>
          <a:bodyPr>
            <a:normAutofit fontScale="90000"/>
          </a:bodyPr>
          <a:lstStyle/>
          <a:p>
            <a:r>
              <a:rPr lang="en-GB" sz="4000" dirty="0"/>
              <a:t>Observe from live ferns or pictures how a young fern is different from an adult fern.</a:t>
            </a:r>
            <a:br>
              <a:rPr lang="en-GB" dirty="0"/>
            </a:br>
            <a:endParaRPr lang="en-US" dirty="0"/>
          </a:p>
        </p:txBody>
      </p:sp>
      <p:sp>
        <p:nvSpPr>
          <p:cNvPr id="3" name="Text Placeholder 2">
            <a:extLst>
              <a:ext uri="{FF2B5EF4-FFF2-40B4-BE49-F238E27FC236}">
                <a16:creationId xmlns:a16="http://schemas.microsoft.com/office/drawing/2014/main" id="{B34CFD15-842E-6645-A14F-1F93C214BF4C}"/>
              </a:ext>
            </a:extLst>
          </p:cNvPr>
          <p:cNvSpPr>
            <a:spLocks noGrp="1"/>
          </p:cNvSpPr>
          <p:nvPr>
            <p:ph type="body" idx="1"/>
          </p:nvPr>
        </p:nvSpPr>
        <p:spPr/>
        <p:txBody>
          <a:bodyPr/>
          <a:lstStyle/>
          <a:p>
            <a:r>
              <a:rPr lang="en-US" dirty="0"/>
              <a:t>Young </a:t>
            </a:r>
            <a:r>
              <a:rPr lang="en-US" dirty="0" err="1"/>
              <a:t>polystichum</a:t>
            </a:r>
            <a:endParaRPr lang="en-US" dirty="0"/>
          </a:p>
        </p:txBody>
      </p:sp>
      <p:pic>
        <p:nvPicPr>
          <p:cNvPr id="7" name="Content Placeholder 6">
            <a:extLst>
              <a:ext uri="{FF2B5EF4-FFF2-40B4-BE49-F238E27FC236}">
                <a16:creationId xmlns:a16="http://schemas.microsoft.com/office/drawing/2014/main" id="{E37F94C6-5D0A-4B47-821C-077CA13266AA}"/>
              </a:ext>
            </a:extLst>
          </p:cNvPr>
          <p:cNvPicPr>
            <a:picLocks noGrp="1" noChangeAspect="1"/>
          </p:cNvPicPr>
          <p:nvPr>
            <p:ph sz="half" idx="2"/>
          </p:nvPr>
        </p:nvPicPr>
        <p:blipFill>
          <a:blip r:embed="rId2"/>
          <a:stretch>
            <a:fillRect/>
          </a:stretch>
        </p:blipFill>
        <p:spPr>
          <a:xfrm>
            <a:off x="1752600" y="2978944"/>
            <a:ext cx="3810000" cy="2857500"/>
          </a:xfrm>
        </p:spPr>
      </p:pic>
      <p:sp>
        <p:nvSpPr>
          <p:cNvPr id="5" name="Text Placeholder 4">
            <a:extLst>
              <a:ext uri="{FF2B5EF4-FFF2-40B4-BE49-F238E27FC236}">
                <a16:creationId xmlns:a16="http://schemas.microsoft.com/office/drawing/2014/main" id="{7FC4BBDC-A3B0-6848-B067-B9D368E34089}"/>
              </a:ext>
            </a:extLst>
          </p:cNvPr>
          <p:cNvSpPr>
            <a:spLocks noGrp="1"/>
          </p:cNvSpPr>
          <p:nvPr>
            <p:ph type="body" sz="quarter" idx="3"/>
          </p:nvPr>
        </p:nvSpPr>
        <p:spPr/>
        <p:txBody>
          <a:bodyPr/>
          <a:lstStyle/>
          <a:p>
            <a:r>
              <a:rPr lang="en-US" dirty="0"/>
              <a:t>Mature </a:t>
            </a:r>
            <a:r>
              <a:rPr lang="en-US" dirty="0" err="1"/>
              <a:t>polystichum</a:t>
            </a:r>
            <a:endParaRPr lang="en-US" dirty="0"/>
          </a:p>
        </p:txBody>
      </p:sp>
      <p:pic>
        <p:nvPicPr>
          <p:cNvPr id="8" name="Content Placeholder 7">
            <a:extLst>
              <a:ext uri="{FF2B5EF4-FFF2-40B4-BE49-F238E27FC236}">
                <a16:creationId xmlns:a16="http://schemas.microsoft.com/office/drawing/2014/main" id="{C0711D6E-80B8-884F-8BBE-9D12C250A0EC}"/>
              </a:ext>
            </a:extLst>
          </p:cNvPr>
          <p:cNvPicPr>
            <a:picLocks noGrp="1" noChangeAspect="1"/>
          </p:cNvPicPr>
          <p:nvPr>
            <p:ph sz="quarter" idx="4"/>
          </p:nvPr>
        </p:nvPicPr>
        <p:blipFill>
          <a:blip r:embed="rId3"/>
          <a:stretch>
            <a:fillRect/>
          </a:stretch>
        </p:blipFill>
        <p:spPr>
          <a:xfrm>
            <a:off x="7129463" y="2978944"/>
            <a:ext cx="3810000" cy="2857500"/>
          </a:xfrm>
        </p:spPr>
      </p:pic>
    </p:spTree>
    <p:extLst>
      <p:ext uri="{BB962C8B-B14F-4D97-AF65-F5344CB8AC3E}">
        <p14:creationId xmlns:p14="http://schemas.microsoft.com/office/powerpoint/2010/main" val="2573352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31F0-DFA2-FE44-B8F4-A0E14D8E9CA2}"/>
              </a:ext>
            </a:extLst>
          </p:cNvPr>
          <p:cNvSpPr>
            <a:spLocks noGrp="1"/>
          </p:cNvSpPr>
          <p:nvPr>
            <p:ph type="title"/>
          </p:nvPr>
        </p:nvSpPr>
        <p:spPr>
          <a:xfrm>
            <a:off x="1251678" y="382385"/>
            <a:ext cx="10178322" cy="786658"/>
          </a:xfrm>
        </p:spPr>
        <p:txBody>
          <a:bodyPr>
            <a:normAutofit/>
          </a:bodyPr>
          <a:lstStyle/>
          <a:p>
            <a:r>
              <a:rPr lang="en-US" sz="4000" dirty="0"/>
              <a:t>5. Know the </a:t>
            </a:r>
            <a:r>
              <a:rPr lang="en-US" sz="4000" dirty="0">
                <a:solidFill>
                  <a:srgbClr val="00B050"/>
                </a:solidFill>
                <a:hlinkClick r:id="rId2">
                  <a:extLst>
                    <a:ext uri="{A12FA001-AC4F-418D-AE19-62706E023703}">
                      <ahyp:hlinkClr xmlns:ahyp="http://schemas.microsoft.com/office/drawing/2018/hyperlinkcolor" val="tx"/>
                    </a:ext>
                  </a:extLst>
                </a:hlinkClick>
              </a:rPr>
              <a:t>medical</a:t>
            </a:r>
            <a:r>
              <a:rPr lang="en-US" sz="4000" dirty="0"/>
              <a:t> uses of three ferns </a:t>
            </a:r>
          </a:p>
        </p:txBody>
      </p:sp>
      <p:pic>
        <p:nvPicPr>
          <p:cNvPr id="11" name="Picture 10">
            <a:extLst>
              <a:ext uri="{FF2B5EF4-FFF2-40B4-BE49-F238E27FC236}">
                <a16:creationId xmlns:a16="http://schemas.microsoft.com/office/drawing/2014/main" id="{40DB9286-B588-3A49-B031-B1E043C304A8}"/>
              </a:ext>
            </a:extLst>
          </p:cNvPr>
          <p:cNvPicPr>
            <a:picLocks noChangeAspect="1"/>
          </p:cNvPicPr>
          <p:nvPr/>
        </p:nvPicPr>
        <p:blipFill>
          <a:blip r:embed="rId3"/>
          <a:stretch>
            <a:fillRect/>
          </a:stretch>
        </p:blipFill>
        <p:spPr>
          <a:xfrm>
            <a:off x="1056049" y="1366012"/>
            <a:ext cx="4754442" cy="2496139"/>
          </a:xfrm>
          <a:prstGeom prst="rect">
            <a:avLst/>
          </a:prstGeom>
        </p:spPr>
      </p:pic>
      <p:pic>
        <p:nvPicPr>
          <p:cNvPr id="13" name="Picture 12">
            <a:extLst>
              <a:ext uri="{FF2B5EF4-FFF2-40B4-BE49-F238E27FC236}">
                <a16:creationId xmlns:a16="http://schemas.microsoft.com/office/drawing/2014/main" id="{9C6C0FD6-DAB7-1449-9FD2-E6E306E071C4}"/>
              </a:ext>
            </a:extLst>
          </p:cNvPr>
          <p:cNvPicPr>
            <a:picLocks noChangeAspect="1"/>
          </p:cNvPicPr>
          <p:nvPr/>
        </p:nvPicPr>
        <p:blipFill>
          <a:blip r:embed="rId4"/>
          <a:stretch>
            <a:fillRect/>
          </a:stretch>
        </p:blipFill>
        <p:spPr>
          <a:xfrm>
            <a:off x="1282936" y="4346991"/>
            <a:ext cx="4527554" cy="2228127"/>
          </a:xfrm>
          <a:prstGeom prst="rect">
            <a:avLst/>
          </a:prstGeom>
        </p:spPr>
      </p:pic>
      <p:pic>
        <p:nvPicPr>
          <p:cNvPr id="15" name="Picture 14">
            <a:extLst>
              <a:ext uri="{FF2B5EF4-FFF2-40B4-BE49-F238E27FC236}">
                <a16:creationId xmlns:a16="http://schemas.microsoft.com/office/drawing/2014/main" id="{F2D98642-4C3C-8A44-ACA3-D88E6147D48C}"/>
              </a:ext>
            </a:extLst>
          </p:cNvPr>
          <p:cNvPicPr>
            <a:picLocks noChangeAspect="1"/>
          </p:cNvPicPr>
          <p:nvPr/>
        </p:nvPicPr>
        <p:blipFill>
          <a:blip r:embed="rId5"/>
          <a:stretch>
            <a:fillRect/>
          </a:stretch>
        </p:blipFill>
        <p:spPr>
          <a:xfrm>
            <a:off x="5972735" y="5461054"/>
            <a:ext cx="5914985" cy="939800"/>
          </a:xfrm>
          <a:prstGeom prst="rect">
            <a:avLst/>
          </a:prstGeom>
        </p:spPr>
      </p:pic>
      <p:pic>
        <p:nvPicPr>
          <p:cNvPr id="17" name="Picture 16">
            <a:extLst>
              <a:ext uri="{FF2B5EF4-FFF2-40B4-BE49-F238E27FC236}">
                <a16:creationId xmlns:a16="http://schemas.microsoft.com/office/drawing/2014/main" id="{412255C0-AFE6-5049-9B8B-FF5331D449D0}"/>
              </a:ext>
            </a:extLst>
          </p:cNvPr>
          <p:cNvPicPr>
            <a:picLocks noChangeAspect="1"/>
          </p:cNvPicPr>
          <p:nvPr/>
        </p:nvPicPr>
        <p:blipFill>
          <a:blip r:embed="rId6"/>
          <a:stretch>
            <a:fillRect/>
          </a:stretch>
        </p:blipFill>
        <p:spPr>
          <a:xfrm>
            <a:off x="6096748" y="1366013"/>
            <a:ext cx="4933926" cy="2496139"/>
          </a:xfrm>
          <a:prstGeom prst="rect">
            <a:avLst/>
          </a:prstGeom>
        </p:spPr>
      </p:pic>
    </p:spTree>
    <p:extLst>
      <p:ext uri="{BB962C8B-B14F-4D97-AF65-F5344CB8AC3E}">
        <p14:creationId xmlns:p14="http://schemas.microsoft.com/office/powerpoint/2010/main" val="426291845"/>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{CF95B5DF-3FCE-E54D-9831-23C2F78FC554}tf10001071</Template>
  <TotalTime>1584</TotalTime>
  <Words>1426</Words>
  <Application>Microsoft Macintosh PowerPoint</Application>
  <PresentationFormat>Widescreen</PresentationFormat>
  <Paragraphs>66</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Gill Sans MT</vt:lpstr>
      <vt:lpstr>Impact</vt:lpstr>
      <vt:lpstr>Badge</vt:lpstr>
      <vt:lpstr>Fern honor</vt:lpstr>
      <vt:lpstr>1. HOW ARE FERNS DIFFERENT FROM FLOWERING PLANTS OR TREES</vt:lpstr>
      <vt:lpstr>2. Where is the true stem of a fern? What part grows above the ground?</vt:lpstr>
      <vt:lpstr>What is the favorable environment in which ferns grow</vt:lpstr>
      <vt:lpstr>3. HOW DO FERNS REPRODUCE</vt:lpstr>
      <vt:lpstr>LOCATE AND DESCRIBE THREE DIFFERENT TYPES OF SORI</vt:lpstr>
      <vt:lpstr>4. How do spores travel from the parent plant to a new location? How long does it take a spore to develop into a mature plant?  </vt:lpstr>
      <vt:lpstr>Observe from live ferns or pictures how a young fern is different from an adult fern. </vt:lpstr>
      <vt:lpstr>5. Know the medical uses of three ferns </vt:lpstr>
      <vt:lpstr>MAIDENHAIR FERN </vt:lpstr>
      <vt:lpstr>BOSTON FERN</vt:lpstr>
      <vt:lpstr>HOLLY FERN</vt:lpstr>
      <vt:lpstr>Bird’s Nest Fern </vt:lpstr>
      <vt:lpstr>Cinnamon Ferns </vt:lpstr>
      <vt:lpstr>Asparagus Ferns </vt:lpstr>
      <vt:lpstr>Australian Tree Fern </vt:lpstr>
      <vt:lpstr>Japanese Painted Fern </vt:lpstr>
      <vt:lpstr> Cloverleaf </vt:lpstr>
      <vt:lpstr>Whisk Fern </vt:lpstr>
      <vt:lpstr>7. In addition to the common ferns there are fernlike plants known as club mosses and horsetails. Be able to recognize two club mosses and one horsetail. </vt:lpstr>
      <vt:lpstr>How are they similar to ferns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Fern honor</dc:title>
  <dc:creator>Waldron, Tyronne (Environment Manager)</dc:creator>
  <cp:lastModifiedBy>Waldron, Tyronne (Environment Manager)</cp:lastModifiedBy>
  <cp:revision>17</cp:revision>
  <dcterms:created xsi:type="dcterms:W3CDTF">2020-05-29T06:53:46Z</dcterms:created>
  <dcterms:modified xsi:type="dcterms:W3CDTF">2020-05-30T09:36:36Z</dcterms:modified>
</cp:coreProperties>
</file>